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Light" charset="1" panose="020B0306030504020204"/>
      <p:regular r:id="rId14"/>
    </p:embeddedFont>
    <p:embeddedFont>
      <p:font typeface="Open Sans Light Italics" charset="1" panose="020B0306030504020204"/>
      <p:regular r:id="rId15"/>
    </p:embeddedFont>
    <p:embeddedFont>
      <p:font typeface="Open Sans Ultra-Bold" charset="1" panose="00000000000000000000"/>
      <p:regular r:id="rId16"/>
    </p:embeddedFont>
    <p:embeddedFont>
      <p:font typeface="Open Sans Ultra-Bold Italics" charset="1" panose="00000000000000000000"/>
      <p:regular r:id="rId17"/>
    </p:embeddedFont>
    <p:embeddedFont>
      <p:font typeface="Magnolia Script" charset="1" panose="020005030700000200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41" Target="slides/slide23.xml" Type="http://schemas.openxmlformats.org/officeDocument/2006/relationships/slide"/><Relationship Id="rId42" Target="slides/slide24.xml" Type="http://schemas.openxmlformats.org/officeDocument/2006/relationships/slide"/><Relationship Id="rId43" Target="slides/slide25.xml" Type="http://schemas.openxmlformats.org/officeDocument/2006/relationships/slide"/><Relationship Id="rId44" Target="slides/slide26.xml" Type="http://schemas.openxmlformats.org/officeDocument/2006/relationships/slide"/><Relationship Id="rId45" Target="slides/slide27.xml" Type="http://schemas.openxmlformats.org/officeDocument/2006/relationships/slide"/><Relationship Id="rId46" Target="slides/slide28.xml" Type="http://schemas.openxmlformats.org/officeDocument/2006/relationships/slide"/><Relationship Id="rId47" Target="slides/slide29.xml" Type="http://schemas.openxmlformats.org/officeDocument/2006/relationships/slide"/><Relationship Id="rId48" Target="slides/slide30.xml" Type="http://schemas.openxmlformats.org/officeDocument/2006/relationships/slide"/><Relationship Id="rId49" Target="slides/slide31.xml" Type="http://schemas.openxmlformats.org/officeDocument/2006/relationships/slide"/><Relationship Id="rId5" Target="tableStyles.xml" Type="http://schemas.openxmlformats.org/officeDocument/2006/relationships/tableStyles"/><Relationship Id="rId50" Target="slides/slide3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45.png" Type="http://schemas.openxmlformats.org/officeDocument/2006/relationships/image"/><Relationship Id="rId15" Target="../media/image46.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40.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12" Target="../media/image50.png" Type="http://schemas.openxmlformats.org/officeDocument/2006/relationships/image"/><Relationship Id="rId13" Target="../media/image51.png" Type="http://schemas.openxmlformats.org/officeDocument/2006/relationships/image"/><Relationship Id="rId14" Target="../media/image52.png" Type="http://schemas.openxmlformats.org/officeDocument/2006/relationships/image"/><Relationship Id="rId15" Target="../media/image53.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4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1.png" Type="http://schemas.openxmlformats.org/officeDocument/2006/relationships/image"/><Relationship Id="rId12" Target="../media/image54.png" Type="http://schemas.openxmlformats.org/officeDocument/2006/relationships/image"/><Relationship Id="rId13" Target="../media/image52.png" Type="http://schemas.openxmlformats.org/officeDocument/2006/relationships/image"/><Relationship Id="rId14" Target="../media/image53.png" Type="http://schemas.openxmlformats.org/officeDocument/2006/relationships/image"/><Relationship Id="rId15" Target="../media/image55.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4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7.png" Type="http://schemas.openxmlformats.org/officeDocument/2006/relationships/image"/><Relationship Id="rId12" Target="../media/image58.png" Type="http://schemas.openxmlformats.org/officeDocument/2006/relationships/image"/><Relationship Id="rId13" Target="../media/image52.png" Type="http://schemas.openxmlformats.org/officeDocument/2006/relationships/image"/><Relationship Id="rId14" Target="../media/image53.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5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11" Target="../media/image62.png" Type="http://schemas.openxmlformats.org/officeDocument/2006/relationships/image"/><Relationship Id="rId12" Target="../media/image63.svg" Type="http://schemas.openxmlformats.org/officeDocument/2006/relationships/image"/><Relationship Id="rId13" Target="../media/image64.png" Type="http://schemas.openxmlformats.org/officeDocument/2006/relationships/image"/><Relationship Id="rId14" Target="../media/image65.svg" Type="http://schemas.openxmlformats.org/officeDocument/2006/relationships/image"/><Relationship Id="rId15" Target="../media/image66.png" Type="http://schemas.openxmlformats.org/officeDocument/2006/relationships/image"/><Relationship Id="rId16" Target="../media/image67.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6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11" Target="../media/image68.png" Type="http://schemas.openxmlformats.org/officeDocument/2006/relationships/image"/><Relationship Id="rId12" Target="../media/image69.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6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7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7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7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72.png" Type="http://schemas.openxmlformats.org/officeDocument/2006/relationships/image"/><Relationship Id="rId12" Target="../media/image73.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72.png" Type="http://schemas.openxmlformats.org/officeDocument/2006/relationships/image"/><Relationship Id="rId12" Target="../media/image73.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72.png" Type="http://schemas.openxmlformats.org/officeDocument/2006/relationships/image"/><Relationship Id="rId12" Target="../media/image73.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7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https://drive.google.com/drive/folders/1Ayhis7bdqYHm8fVZVGHKICf7EZKSUYPy?usp=sharing" TargetMode="External" Type="http://schemas.openxmlformats.org/officeDocument/2006/relationships/hyperlink"/><Relationship Id="rId7" Target="../media/image12.png" Type="http://schemas.openxmlformats.org/officeDocument/2006/relationships/image"/><Relationship Id="rId8" Target="../media/image13.svg" Type="http://schemas.openxmlformats.org/officeDocument/2006/relationships/image"/><Relationship Id="rId9" Target="https://drive.google.com/drive/folders/1Ayhis7bdqYHm8fVZVGHKICf7EZKSUYPy?usp=drive_link" TargetMode="External" Type="http://schemas.openxmlformats.org/officeDocument/2006/relationships/hyperlink"/></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87.png" Type="http://schemas.openxmlformats.org/officeDocument/2006/relationships/image"/><Relationship Id="rId9" Target="../media/image8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2.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5.png" Type="http://schemas.openxmlformats.org/officeDocument/2006/relationships/image"/><Relationship Id="rId14" Target="../media/image6.png" Type="http://schemas.openxmlformats.org/officeDocument/2006/relationships/image"/><Relationship Id="rId15" Target="../media/image7.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684479">
            <a:off x="14695182" y="6516833"/>
            <a:ext cx="5137453" cy="4804757"/>
          </a:xfrm>
          <a:custGeom>
            <a:avLst/>
            <a:gdLst/>
            <a:ahLst/>
            <a:cxnLst/>
            <a:rect r="r" b="b" t="t" l="l"/>
            <a:pathLst>
              <a:path h="4804757" w="5137453">
                <a:moveTo>
                  <a:pt x="0" y="0"/>
                </a:moveTo>
                <a:lnTo>
                  <a:pt x="5137453" y="0"/>
                </a:lnTo>
                <a:lnTo>
                  <a:pt x="5137453" y="4804757"/>
                </a:lnTo>
                <a:lnTo>
                  <a:pt x="0" y="4804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29017" y="-989201"/>
            <a:ext cx="5619589" cy="5255670"/>
          </a:xfrm>
          <a:custGeom>
            <a:avLst/>
            <a:gdLst/>
            <a:ahLst/>
            <a:cxnLst/>
            <a:rect r="r" b="b" t="t" l="l"/>
            <a:pathLst>
              <a:path h="5255670" w="5619589">
                <a:moveTo>
                  <a:pt x="0" y="0"/>
                </a:moveTo>
                <a:lnTo>
                  <a:pt x="5619589" y="0"/>
                </a:lnTo>
                <a:lnTo>
                  <a:pt x="5619589" y="5255669"/>
                </a:lnTo>
                <a:lnTo>
                  <a:pt x="0" y="5255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816550">
            <a:off x="-1712897" y="8499236"/>
            <a:ext cx="8718707" cy="3760358"/>
          </a:xfrm>
          <a:custGeom>
            <a:avLst/>
            <a:gdLst/>
            <a:ahLst/>
            <a:cxnLst/>
            <a:rect r="r" b="b" t="t" l="l"/>
            <a:pathLst>
              <a:path h="3760358" w="8718707">
                <a:moveTo>
                  <a:pt x="0" y="0"/>
                </a:moveTo>
                <a:lnTo>
                  <a:pt x="8718708" y="0"/>
                </a:lnTo>
                <a:lnTo>
                  <a:pt x="8718708" y="3760358"/>
                </a:lnTo>
                <a:lnTo>
                  <a:pt x="0" y="37603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277046">
            <a:off x="12472299" y="-847192"/>
            <a:ext cx="8698829" cy="3751785"/>
          </a:xfrm>
          <a:custGeom>
            <a:avLst/>
            <a:gdLst/>
            <a:ahLst/>
            <a:cxnLst/>
            <a:rect r="r" b="b" t="t" l="l"/>
            <a:pathLst>
              <a:path h="3751785" w="8698829">
                <a:moveTo>
                  <a:pt x="0" y="0"/>
                </a:moveTo>
                <a:lnTo>
                  <a:pt x="8698829" y="0"/>
                </a:lnTo>
                <a:lnTo>
                  <a:pt x="8698829" y="3751784"/>
                </a:lnTo>
                <a:lnTo>
                  <a:pt x="0" y="3751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843473" y="2695415"/>
            <a:ext cx="12601055" cy="4886645"/>
          </a:xfrm>
          <a:prstGeom prst="rect">
            <a:avLst/>
          </a:prstGeom>
        </p:spPr>
        <p:txBody>
          <a:bodyPr anchor="t" rtlCol="false" tIns="0" lIns="0" bIns="0" rIns="0">
            <a:spAutoFit/>
          </a:bodyPr>
          <a:lstStyle/>
          <a:p>
            <a:pPr algn="ctr">
              <a:lnSpc>
                <a:spcPts val="9600"/>
              </a:lnSpc>
            </a:pPr>
            <a:r>
              <a:rPr lang="en-US" sz="8000">
                <a:solidFill>
                  <a:srgbClr val="343434"/>
                </a:solidFill>
                <a:latin typeface="Magnolia Script Bold"/>
              </a:rPr>
              <a:t>AltaShop Platform Testing : Web Testing, Mobile Testing and RESTful API Testing</a:t>
            </a:r>
          </a:p>
        </p:txBody>
      </p:sp>
      <p:sp>
        <p:nvSpPr>
          <p:cNvPr name="Freeform 7" id="7"/>
          <p:cNvSpPr/>
          <p:nvPr/>
        </p:nvSpPr>
        <p:spPr>
          <a:xfrm flipH="false" flipV="false" rot="0">
            <a:off x="4928008" y="314420"/>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6"/>
            <a:stretch>
              <a:fillRect l="0" t="0" r="0" b="0"/>
            </a:stretch>
          </a:blipFill>
        </p:spPr>
      </p:sp>
      <p:sp>
        <p:nvSpPr>
          <p:cNvPr name="Freeform 8" id="8"/>
          <p:cNvSpPr/>
          <p:nvPr/>
        </p:nvSpPr>
        <p:spPr>
          <a:xfrm flipH="false" flipV="false" rot="0">
            <a:off x="7817999" y="408821"/>
            <a:ext cx="2652003" cy="1374636"/>
          </a:xfrm>
          <a:custGeom>
            <a:avLst/>
            <a:gdLst/>
            <a:ahLst/>
            <a:cxnLst/>
            <a:rect r="r" b="b" t="t" l="l"/>
            <a:pathLst>
              <a:path h="1374636" w="2652003">
                <a:moveTo>
                  <a:pt x="0" y="0"/>
                </a:moveTo>
                <a:lnTo>
                  <a:pt x="2652002" y="0"/>
                </a:lnTo>
                <a:lnTo>
                  <a:pt x="2652002" y="1374636"/>
                </a:lnTo>
                <a:lnTo>
                  <a:pt x="0" y="1374636"/>
                </a:lnTo>
                <a:lnTo>
                  <a:pt x="0" y="0"/>
                </a:lnTo>
                <a:close/>
              </a:path>
            </a:pathLst>
          </a:custGeom>
          <a:blipFill>
            <a:blip r:embed="rId7"/>
            <a:stretch>
              <a:fillRect l="-24086" t="0" r="-23620" b="0"/>
            </a:stretch>
          </a:blipFill>
        </p:spPr>
      </p:sp>
      <p:sp>
        <p:nvSpPr>
          <p:cNvPr name="Freeform 9" id="9"/>
          <p:cNvSpPr/>
          <p:nvPr/>
        </p:nvSpPr>
        <p:spPr>
          <a:xfrm flipH="false" flipV="false" rot="0">
            <a:off x="10470001" y="347968"/>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
        <p:nvSpPr>
          <p:cNvPr name="TextBox 10" id="10"/>
          <p:cNvSpPr txBox="true"/>
          <p:nvPr/>
        </p:nvSpPr>
        <p:spPr>
          <a:xfrm rot="0">
            <a:off x="5850496" y="8634730"/>
            <a:ext cx="6587008" cy="1180465"/>
          </a:xfrm>
          <a:prstGeom prst="rect">
            <a:avLst/>
          </a:prstGeom>
        </p:spPr>
        <p:txBody>
          <a:bodyPr anchor="t" rtlCol="false" tIns="0" lIns="0" bIns="0" rIns="0">
            <a:spAutoFit/>
          </a:bodyPr>
          <a:lstStyle/>
          <a:p>
            <a:pPr algn="ctr">
              <a:lnSpc>
                <a:spcPts val="4759"/>
              </a:lnSpc>
            </a:pPr>
            <a:r>
              <a:rPr lang="en-US" sz="3399">
                <a:solidFill>
                  <a:srgbClr val="343434"/>
                </a:solidFill>
                <a:latin typeface="Open Sans"/>
              </a:rPr>
              <a:t>Tasya Fitria Anggraini</a:t>
            </a:r>
          </a:p>
          <a:p>
            <a:pPr algn="ctr">
              <a:lnSpc>
                <a:spcPts val="4759"/>
              </a:lnSpc>
            </a:pPr>
            <a:r>
              <a:rPr lang="en-US" sz="3399">
                <a:solidFill>
                  <a:srgbClr val="343434"/>
                </a:solidFill>
                <a:latin typeface="Open Sans"/>
              </a:rPr>
              <a:t>Universitas Negeri Semarang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31009" y="1895852"/>
            <a:ext cx="8429654" cy="104775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343434"/>
                </a:solidFill>
                <a:latin typeface="Magnolia Script Bold"/>
              </a:rPr>
              <a:t>Environment Test</a:t>
            </a:r>
          </a:p>
        </p:txBody>
      </p:sp>
      <p:grpSp>
        <p:nvGrpSpPr>
          <p:cNvPr name="Group 3" id="3"/>
          <p:cNvGrpSpPr/>
          <p:nvPr/>
        </p:nvGrpSpPr>
        <p:grpSpPr>
          <a:xfrm rot="6688105">
            <a:off x="-3832488" y="-3617532"/>
            <a:ext cx="9330467" cy="8792012"/>
            <a:chOff x="0" y="0"/>
            <a:chExt cx="12440623" cy="11722682"/>
          </a:xfrm>
        </p:grpSpPr>
        <p:sp>
          <p:nvSpPr>
            <p:cNvPr name="Freeform 4" id="4"/>
            <p:cNvSpPr/>
            <p:nvPr/>
          </p:nvSpPr>
          <p:spPr>
            <a:xfrm flipH="false" flipV="false" rot="6677900">
              <a:off x="1871044" y="880614"/>
              <a:ext cx="8698535" cy="9961454"/>
            </a:xfrm>
            <a:custGeom>
              <a:avLst/>
              <a:gdLst/>
              <a:ahLst/>
              <a:cxnLst/>
              <a:rect r="r" b="b" t="t" l="l"/>
              <a:pathLst>
                <a:path h="9961454" w="8698535">
                  <a:moveTo>
                    <a:pt x="0" y="0"/>
                  </a:moveTo>
                  <a:lnTo>
                    <a:pt x="8698535" y="0"/>
                  </a:lnTo>
                  <a:lnTo>
                    <a:pt x="8698535" y="9961454"/>
                  </a:lnTo>
                  <a:lnTo>
                    <a:pt x="0" y="9961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94474">
              <a:off x="3254688" y="2302988"/>
              <a:ext cx="7498303" cy="5098846"/>
            </a:xfrm>
            <a:custGeom>
              <a:avLst/>
              <a:gdLst/>
              <a:ahLst/>
              <a:cxnLst/>
              <a:rect r="r" b="b" t="t" l="l"/>
              <a:pathLst>
                <a:path h="5098846" w="7498303">
                  <a:moveTo>
                    <a:pt x="0" y="0"/>
                  </a:moveTo>
                  <a:lnTo>
                    <a:pt x="7498303" y="0"/>
                  </a:lnTo>
                  <a:lnTo>
                    <a:pt x="7498303" y="5098846"/>
                  </a:lnTo>
                  <a:lnTo>
                    <a:pt x="0" y="5098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3874278">
            <a:off x="12968578" y="5436940"/>
            <a:ext cx="9330467" cy="8792012"/>
            <a:chOff x="0" y="0"/>
            <a:chExt cx="12440623" cy="11722682"/>
          </a:xfrm>
        </p:grpSpPr>
        <p:sp>
          <p:nvSpPr>
            <p:cNvPr name="Freeform 7" id="7"/>
            <p:cNvSpPr/>
            <p:nvPr/>
          </p:nvSpPr>
          <p:spPr>
            <a:xfrm flipH="false" flipV="false" rot="6677900">
              <a:off x="1871044" y="880614"/>
              <a:ext cx="8698535" cy="9961454"/>
            </a:xfrm>
            <a:custGeom>
              <a:avLst/>
              <a:gdLst/>
              <a:ahLst/>
              <a:cxnLst/>
              <a:rect r="r" b="b" t="t" l="l"/>
              <a:pathLst>
                <a:path h="9961454" w="8698535">
                  <a:moveTo>
                    <a:pt x="0" y="0"/>
                  </a:moveTo>
                  <a:lnTo>
                    <a:pt x="8698535" y="0"/>
                  </a:lnTo>
                  <a:lnTo>
                    <a:pt x="8698535" y="9961454"/>
                  </a:lnTo>
                  <a:lnTo>
                    <a:pt x="0" y="9961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394474">
              <a:off x="3254688" y="2302988"/>
              <a:ext cx="7498303" cy="5098846"/>
            </a:xfrm>
            <a:custGeom>
              <a:avLst/>
              <a:gdLst/>
              <a:ahLst/>
              <a:cxnLst/>
              <a:rect r="r" b="b" t="t" l="l"/>
              <a:pathLst>
                <a:path h="5098846" w="7498303">
                  <a:moveTo>
                    <a:pt x="0" y="0"/>
                  </a:moveTo>
                  <a:lnTo>
                    <a:pt x="7498303" y="0"/>
                  </a:lnTo>
                  <a:lnTo>
                    <a:pt x="7498303" y="5098846"/>
                  </a:lnTo>
                  <a:lnTo>
                    <a:pt x="0" y="5098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9" id="9"/>
          <p:cNvSpPr/>
          <p:nvPr/>
        </p:nvSpPr>
        <p:spPr>
          <a:xfrm flipH="false" flipV="false" rot="0">
            <a:off x="3894987" y="3279624"/>
            <a:ext cx="2252636" cy="1959794"/>
          </a:xfrm>
          <a:custGeom>
            <a:avLst/>
            <a:gdLst/>
            <a:ahLst/>
            <a:cxnLst/>
            <a:rect r="r" b="b" t="t" l="l"/>
            <a:pathLst>
              <a:path h="1959794" w="2252636">
                <a:moveTo>
                  <a:pt x="0" y="0"/>
                </a:moveTo>
                <a:lnTo>
                  <a:pt x="2252636" y="0"/>
                </a:lnTo>
                <a:lnTo>
                  <a:pt x="2252636" y="1959794"/>
                </a:lnTo>
                <a:lnTo>
                  <a:pt x="0" y="1959794"/>
                </a:lnTo>
                <a:lnTo>
                  <a:pt x="0" y="0"/>
                </a:lnTo>
                <a:close/>
              </a:path>
            </a:pathLst>
          </a:custGeom>
          <a:blipFill>
            <a:blip r:embed="rId6"/>
            <a:stretch>
              <a:fillRect l="0" t="0" r="0" b="0"/>
            </a:stretch>
          </a:blipFill>
        </p:spPr>
      </p:sp>
      <p:sp>
        <p:nvSpPr>
          <p:cNvPr name="Freeform 10" id="10"/>
          <p:cNvSpPr/>
          <p:nvPr/>
        </p:nvSpPr>
        <p:spPr>
          <a:xfrm flipH="false" flipV="false" rot="0">
            <a:off x="5242362" y="246981"/>
            <a:ext cx="2889990" cy="1563437"/>
          </a:xfrm>
          <a:custGeom>
            <a:avLst/>
            <a:gdLst/>
            <a:ahLst/>
            <a:cxnLst/>
            <a:rect r="r" b="b" t="t" l="l"/>
            <a:pathLst>
              <a:path h="1563437" w="2889990">
                <a:moveTo>
                  <a:pt x="0" y="0"/>
                </a:moveTo>
                <a:lnTo>
                  <a:pt x="2889991" y="0"/>
                </a:lnTo>
                <a:lnTo>
                  <a:pt x="2889991" y="1563438"/>
                </a:lnTo>
                <a:lnTo>
                  <a:pt x="0" y="1563438"/>
                </a:lnTo>
                <a:lnTo>
                  <a:pt x="0" y="0"/>
                </a:lnTo>
                <a:close/>
              </a:path>
            </a:pathLst>
          </a:custGeom>
          <a:blipFill>
            <a:blip r:embed="rId7"/>
            <a:stretch>
              <a:fillRect l="0" t="0" r="0" b="0"/>
            </a:stretch>
          </a:blipFill>
        </p:spPr>
      </p:sp>
      <p:sp>
        <p:nvSpPr>
          <p:cNvPr name="Freeform 11" id="11"/>
          <p:cNvSpPr/>
          <p:nvPr/>
        </p:nvSpPr>
        <p:spPr>
          <a:xfrm flipH="false" flipV="false" rot="0">
            <a:off x="8132353" y="341382"/>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8"/>
            <a:stretch>
              <a:fillRect l="-24086" t="0" r="-23620" b="0"/>
            </a:stretch>
          </a:blipFill>
        </p:spPr>
      </p:sp>
      <p:sp>
        <p:nvSpPr>
          <p:cNvPr name="Freeform 12" id="12"/>
          <p:cNvSpPr/>
          <p:nvPr/>
        </p:nvSpPr>
        <p:spPr>
          <a:xfrm flipH="false" flipV="false" rot="0">
            <a:off x="10784356" y="280529"/>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9"/>
            <a:stretch>
              <a:fillRect l="0" t="0" r="0" b="0"/>
            </a:stretch>
          </a:blipFill>
        </p:spPr>
      </p:sp>
      <p:sp>
        <p:nvSpPr>
          <p:cNvPr name="Freeform 13" id="13"/>
          <p:cNvSpPr/>
          <p:nvPr/>
        </p:nvSpPr>
        <p:spPr>
          <a:xfrm flipH="false" flipV="false" rot="0">
            <a:off x="7981406" y="3381226"/>
            <a:ext cx="2325189" cy="1743891"/>
          </a:xfrm>
          <a:custGeom>
            <a:avLst/>
            <a:gdLst/>
            <a:ahLst/>
            <a:cxnLst/>
            <a:rect r="r" b="b" t="t" l="l"/>
            <a:pathLst>
              <a:path h="1743891" w="2325189">
                <a:moveTo>
                  <a:pt x="0" y="0"/>
                </a:moveTo>
                <a:lnTo>
                  <a:pt x="2325188" y="0"/>
                </a:lnTo>
                <a:lnTo>
                  <a:pt x="2325188" y="1743892"/>
                </a:lnTo>
                <a:lnTo>
                  <a:pt x="0" y="17438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2239506" y="3181727"/>
            <a:ext cx="1843028" cy="2155589"/>
          </a:xfrm>
          <a:custGeom>
            <a:avLst/>
            <a:gdLst/>
            <a:ahLst/>
            <a:cxnLst/>
            <a:rect r="r" b="b" t="t" l="l"/>
            <a:pathLst>
              <a:path h="2155589" w="1843028">
                <a:moveTo>
                  <a:pt x="0" y="0"/>
                </a:moveTo>
                <a:lnTo>
                  <a:pt x="1843028" y="0"/>
                </a:lnTo>
                <a:lnTo>
                  <a:pt x="1843028" y="2155588"/>
                </a:lnTo>
                <a:lnTo>
                  <a:pt x="0" y="21555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7785273" y="6468143"/>
            <a:ext cx="2261282" cy="2340266"/>
          </a:xfrm>
          <a:custGeom>
            <a:avLst/>
            <a:gdLst/>
            <a:ahLst/>
            <a:cxnLst/>
            <a:rect r="r" b="b" t="t" l="l"/>
            <a:pathLst>
              <a:path h="2340266" w="2261282">
                <a:moveTo>
                  <a:pt x="0" y="0"/>
                </a:moveTo>
                <a:lnTo>
                  <a:pt x="2261282" y="0"/>
                </a:lnTo>
                <a:lnTo>
                  <a:pt x="2261282" y="2340266"/>
                </a:lnTo>
                <a:lnTo>
                  <a:pt x="0" y="234026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3417157" y="5525168"/>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Windows 11 Pro</a:t>
            </a:r>
          </a:p>
        </p:txBody>
      </p:sp>
      <p:sp>
        <p:nvSpPr>
          <p:cNvPr name="TextBox 17" id="17"/>
          <p:cNvSpPr txBox="true"/>
          <p:nvPr/>
        </p:nvSpPr>
        <p:spPr>
          <a:xfrm rot="0">
            <a:off x="7539852" y="5525168"/>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RAM 16 GB</a:t>
            </a:r>
          </a:p>
        </p:txBody>
      </p:sp>
      <p:sp>
        <p:nvSpPr>
          <p:cNvPr name="TextBox 18" id="18"/>
          <p:cNvSpPr txBox="true"/>
          <p:nvPr/>
        </p:nvSpPr>
        <p:spPr>
          <a:xfrm rot="0">
            <a:off x="10306594" y="5525168"/>
            <a:ext cx="6011245" cy="1019176"/>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AMD Ryzen 5 5625U with Radeon Graphics 2.30 GHz</a:t>
            </a:r>
          </a:p>
        </p:txBody>
      </p:sp>
      <p:sp>
        <p:nvSpPr>
          <p:cNvPr name="TextBox 19" id="19"/>
          <p:cNvSpPr txBox="true"/>
          <p:nvPr/>
        </p:nvSpPr>
        <p:spPr>
          <a:xfrm rot="0">
            <a:off x="7208222" y="9053512"/>
            <a:ext cx="3875229"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Internet Connection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6196">
            <a:off x="14600204" y="7801638"/>
            <a:ext cx="6381430" cy="4970724"/>
          </a:xfrm>
          <a:custGeom>
            <a:avLst/>
            <a:gdLst/>
            <a:ahLst/>
            <a:cxnLst/>
            <a:rect r="r" b="b" t="t" l="l"/>
            <a:pathLst>
              <a:path h="4970724" w="6381430">
                <a:moveTo>
                  <a:pt x="0" y="0"/>
                </a:moveTo>
                <a:lnTo>
                  <a:pt x="6381430" y="0"/>
                </a:lnTo>
                <a:lnTo>
                  <a:pt x="6381430" y="4970724"/>
                </a:lnTo>
                <a:lnTo>
                  <a:pt x="0" y="497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6196">
            <a:off x="15308469" y="3133754"/>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6196">
            <a:off x="15308469" y="5164230"/>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6196">
            <a:off x="15805550" y="616841"/>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36196">
            <a:off x="14613228" y="-1933669"/>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8329">
            <a:off x="-277897" y="6251563"/>
            <a:ext cx="2538327" cy="3683588"/>
          </a:xfrm>
          <a:custGeom>
            <a:avLst/>
            <a:gdLst/>
            <a:ahLst/>
            <a:cxnLst/>
            <a:rect r="r" b="b" t="t" l="l"/>
            <a:pathLst>
              <a:path h="3683588" w="2538327">
                <a:moveTo>
                  <a:pt x="0" y="0"/>
                </a:moveTo>
                <a:lnTo>
                  <a:pt x="2538327" y="0"/>
                </a:lnTo>
                <a:lnTo>
                  <a:pt x="2538327" y="3683588"/>
                </a:lnTo>
                <a:lnTo>
                  <a:pt x="0" y="3683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928008" y="314420"/>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6"/>
            <a:stretch>
              <a:fillRect l="0" t="0" r="0" b="0"/>
            </a:stretch>
          </a:blipFill>
        </p:spPr>
      </p:sp>
      <p:sp>
        <p:nvSpPr>
          <p:cNvPr name="Freeform 9" id="9"/>
          <p:cNvSpPr/>
          <p:nvPr/>
        </p:nvSpPr>
        <p:spPr>
          <a:xfrm flipH="false" flipV="false" rot="0">
            <a:off x="7817999" y="408821"/>
            <a:ext cx="2652003" cy="1374636"/>
          </a:xfrm>
          <a:custGeom>
            <a:avLst/>
            <a:gdLst/>
            <a:ahLst/>
            <a:cxnLst/>
            <a:rect r="r" b="b" t="t" l="l"/>
            <a:pathLst>
              <a:path h="1374636" w="2652003">
                <a:moveTo>
                  <a:pt x="0" y="0"/>
                </a:moveTo>
                <a:lnTo>
                  <a:pt x="2652002" y="0"/>
                </a:lnTo>
                <a:lnTo>
                  <a:pt x="2652002" y="1374636"/>
                </a:lnTo>
                <a:lnTo>
                  <a:pt x="0" y="1374636"/>
                </a:lnTo>
                <a:lnTo>
                  <a:pt x="0" y="0"/>
                </a:lnTo>
                <a:close/>
              </a:path>
            </a:pathLst>
          </a:custGeom>
          <a:blipFill>
            <a:blip r:embed="rId7"/>
            <a:stretch>
              <a:fillRect l="-24086" t="0" r="-23620" b="0"/>
            </a:stretch>
          </a:blipFill>
        </p:spPr>
      </p:sp>
      <p:sp>
        <p:nvSpPr>
          <p:cNvPr name="Freeform 10" id="10"/>
          <p:cNvSpPr/>
          <p:nvPr/>
        </p:nvSpPr>
        <p:spPr>
          <a:xfrm flipH="false" flipV="false" rot="0">
            <a:off x="10470001" y="347968"/>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
        <p:nvSpPr>
          <p:cNvPr name="Freeform 11" id="11"/>
          <p:cNvSpPr/>
          <p:nvPr/>
        </p:nvSpPr>
        <p:spPr>
          <a:xfrm flipH="false" flipV="false" rot="0">
            <a:off x="2599803" y="3424695"/>
            <a:ext cx="1737314" cy="1967084"/>
          </a:xfrm>
          <a:custGeom>
            <a:avLst/>
            <a:gdLst/>
            <a:ahLst/>
            <a:cxnLst/>
            <a:rect r="r" b="b" t="t" l="l"/>
            <a:pathLst>
              <a:path h="1967084" w="1737314">
                <a:moveTo>
                  <a:pt x="0" y="0"/>
                </a:moveTo>
                <a:lnTo>
                  <a:pt x="1737314" y="0"/>
                </a:lnTo>
                <a:lnTo>
                  <a:pt x="1737314" y="1967083"/>
                </a:lnTo>
                <a:lnTo>
                  <a:pt x="0" y="1967083"/>
                </a:lnTo>
                <a:lnTo>
                  <a:pt x="0" y="0"/>
                </a:lnTo>
                <a:close/>
              </a:path>
            </a:pathLst>
          </a:custGeom>
          <a:blipFill>
            <a:blip r:embed="rId9"/>
            <a:stretch>
              <a:fillRect l="-49874" t="-21182" r="-57645" b="-16357"/>
            </a:stretch>
          </a:blipFill>
        </p:spPr>
      </p:sp>
      <p:sp>
        <p:nvSpPr>
          <p:cNvPr name="Freeform 12" id="12"/>
          <p:cNvSpPr/>
          <p:nvPr/>
        </p:nvSpPr>
        <p:spPr>
          <a:xfrm flipH="false" flipV="false" rot="0">
            <a:off x="5186337" y="3519797"/>
            <a:ext cx="3558792" cy="1776879"/>
          </a:xfrm>
          <a:custGeom>
            <a:avLst/>
            <a:gdLst/>
            <a:ahLst/>
            <a:cxnLst/>
            <a:rect r="r" b="b" t="t" l="l"/>
            <a:pathLst>
              <a:path h="1776879" w="3558792">
                <a:moveTo>
                  <a:pt x="0" y="0"/>
                </a:moveTo>
                <a:lnTo>
                  <a:pt x="3558792" y="0"/>
                </a:lnTo>
                <a:lnTo>
                  <a:pt x="3558792" y="1776879"/>
                </a:lnTo>
                <a:lnTo>
                  <a:pt x="0" y="1776879"/>
                </a:lnTo>
                <a:lnTo>
                  <a:pt x="0" y="0"/>
                </a:lnTo>
                <a:close/>
              </a:path>
            </a:pathLst>
          </a:custGeom>
          <a:blipFill>
            <a:blip r:embed="rId10"/>
            <a:stretch>
              <a:fillRect l="0" t="0" r="0" b="0"/>
            </a:stretch>
          </a:blipFill>
        </p:spPr>
      </p:sp>
      <p:sp>
        <p:nvSpPr>
          <p:cNvPr name="Freeform 13" id="13"/>
          <p:cNvSpPr/>
          <p:nvPr/>
        </p:nvSpPr>
        <p:spPr>
          <a:xfrm flipH="false" flipV="false" rot="0">
            <a:off x="9274877" y="3255994"/>
            <a:ext cx="2712405" cy="2261164"/>
          </a:xfrm>
          <a:custGeom>
            <a:avLst/>
            <a:gdLst/>
            <a:ahLst/>
            <a:cxnLst/>
            <a:rect r="r" b="b" t="t" l="l"/>
            <a:pathLst>
              <a:path h="2261164" w="2712405">
                <a:moveTo>
                  <a:pt x="0" y="0"/>
                </a:moveTo>
                <a:lnTo>
                  <a:pt x="2712405" y="0"/>
                </a:lnTo>
                <a:lnTo>
                  <a:pt x="2712405" y="2261164"/>
                </a:lnTo>
                <a:lnTo>
                  <a:pt x="0" y="2261164"/>
                </a:lnTo>
                <a:lnTo>
                  <a:pt x="0" y="0"/>
                </a:lnTo>
                <a:close/>
              </a:path>
            </a:pathLst>
          </a:custGeom>
          <a:blipFill>
            <a:blip r:embed="rId11"/>
            <a:stretch>
              <a:fillRect l="0" t="0" r="0" b="0"/>
            </a:stretch>
          </a:blipFill>
        </p:spPr>
      </p:sp>
      <p:sp>
        <p:nvSpPr>
          <p:cNvPr name="Freeform 14" id="14"/>
          <p:cNvSpPr/>
          <p:nvPr/>
        </p:nvSpPr>
        <p:spPr>
          <a:xfrm flipH="false" flipV="false" rot="0">
            <a:off x="4258135" y="6409302"/>
            <a:ext cx="2206900" cy="2066034"/>
          </a:xfrm>
          <a:custGeom>
            <a:avLst/>
            <a:gdLst/>
            <a:ahLst/>
            <a:cxnLst/>
            <a:rect r="r" b="b" t="t" l="l"/>
            <a:pathLst>
              <a:path h="2066034" w="2206900">
                <a:moveTo>
                  <a:pt x="0" y="0"/>
                </a:moveTo>
                <a:lnTo>
                  <a:pt x="2206901" y="0"/>
                </a:lnTo>
                <a:lnTo>
                  <a:pt x="2206901" y="2066035"/>
                </a:lnTo>
                <a:lnTo>
                  <a:pt x="0" y="2066035"/>
                </a:lnTo>
                <a:lnTo>
                  <a:pt x="0" y="0"/>
                </a:lnTo>
                <a:close/>
              </a:path>
            </a:pathLst>
          </a:custGeom>
          <a:blipFill>
            <a:blip r:embed="rId12"/>
            <a:stretch>
              <a:fillRect l="0" t="0" r="0" b="0"/>
            </a:stretch>
          </a:blipFill>
        </p:spPr>
      </p:sp>
      <p:sp>
        <p:nvSpPr>
          <p:cNvPr name="Freeform 15" id="15"/>
          <p:cNvSpPr/>
          <p:nvPr/>
        </p:nvSpPr>
        <p:spPr>
          <a:xfrm flipH="false" flipV="false" rot="0">
            <a:off x="12520682" y="3682063"/>
            <a:ext cx="1614613" cy="1614613"/>
          </a:xfrm>
          <a:custGeom>
            <a:avLst/>
            <a:gdLst/>
            <a:ahLst/>
            <a:cxnLst/>
            <a:rect r="r" b="b" t="t" l="l"/>
            <a:pathLst>
              <a:path h="1614613" w="1614613">
                <a:moveTo>
                  <a:pt x="0" y="0"/>
                </a:moveTo>
                <a:lnTo>
                  <a:pt x="1614612" y="0"/>
                </a:lnTo>
                <a:lnTo>
                  <a:pt x="1614612" y="1614613"/>
                </a:lnTo>
                <a:lnTo>
                  <a:pt x="0" y="1614613"/>
                </a:lnTo>
                <a:lnTo>
                  <a:pt x="0" y="0"/>
                </a:lnTo>
                <a:close/>
              </a:path>
            </a:pathLst>
          </a:custGeom>
          <a:blipFill>
            <a:blip r:embed="rId13"/>
            <a:stretch>
              <a:fillRect l="0" t="0" r="0" b="0"/>
            </a:stretch>
          </a:blipFill>
        </p:spPr>
      </p:sp>
      <p:sp>
        <p:nvSpPr>
          <p:cNvPr name="Freeform 16" id="16"/>
          <p:cNvSpPr/>
          <p:nvPr/>
        </p:nvSpPr>
        <p:spPr>
          <a:xfrm flipH="false" flipV="false" rot="0">
            <a:off x="7922398" y="6507759"/>
            <a:ext cx="1866466" cy="1866466"/>
          </a:xfrm>
          <a:custGeom>
            <a:avLst/>
            <a:gdLst/>
            <a:ahLst/>
            <a:cxnLst/>
            <a:rect r="r" b="b" t="t" l="l"/>
            <a:pathLst>
              <a:path h="1866466" w="1866466">
                <a:moveTo>
                  <a:pt x="0" y="0"/>
                </a:moveTo>
                <a:lnTo>
                  <a:pt x="1866466" y="0"/>
                </a:lnTo>
                <a:lnTo>
                  <a:pt x="1866466" y="1866466"/>
                </a:lnTo>
                <a:lnTo>
                  <a:pt x="0" y="1866466"/>
                </a:lnTo>
                <a:lnTo>
                  <a:pt x="0" y="0"/>
                </a:lnTo>
                <a:close/>
              </a:path>
            </a:pathLst>
          </a:custGeom>
          <a:blipFill>
            <a:blip r:embed="rId14"/>
            <a:stretch>
              <a:fillRect l="0" t="0" r="0" b="0"/>
            </a:stretch>
          </a:blipFill>
        </p:spPr>
      </p:sp>
      <p:sp>
        <p:nvSpPr>
          <p:cNvPr name="Freeform 17" id="17"/>
          <p:cNvSpPr/>
          <p:nvPr/>
        </p:nvSpPr>
        <p:spPr>
          <a:xfrm flipH="false" flipV="false" rot="0">
            <a:off x="11149962" y="6507759"/>
            <a:ext cx="1967578" cy="1967578"/>
          </a:xfrm>
          <a:custGeom>
            <a:avLst/>
            <a:gdLst/>
            <a:ahLst/>
            <a:cxnLst/>
            <a:rect r="r" b="b" t="t" l="l"/>
            <a:pathLst>
              <a:path h="1967578" w="1967578">
                <a:moveTo>
                  <a:pt x="0" y="0"/>
                </a:moveTo>
                <a:lnTo>
                  <a:pt x="1967578" y="0"/>
                </a:lnTo>
                <a:lnTo>
                  <a:pt x="1967578" y="1967578"/>
                </a:lnTo>
                <a:lnTo>
                  <a:pt x="0" y="1967578"/>
                </a:lnTo>
                <a:lnTo>
                  <a:pt x="0" y="0"/>
                </a:lnTo>
                <a:close/>
              </a:path>
            </a:pathLst>
          </a:custGeom>
          <a:blipFill>
            <a:blip r:embed="rId15"/>
            <a:stretch>
              <a:fillRect l="0" t="0" r="0" b="0"/>
            </a:stretch>
          </a:blipFill>
        </p:spPr>
      </p:sp>
      <p:sp>
        <p:nvSpPr>
          <p:cNvPr name="TextBox 18" id="18"/>
          <p:cNvSpPr txBox="true"/>
          <p:nvPr/>
        </p:nvSpPr>
        <p:spPr>
          <a:xfrm rot="0">
            <a:off x="991267" y="2030476"/>
            <a:ext cx="7578614" cy="1066800"/>
          </a:xfrm>
          <a:prstGeom prst="rect">
            <a:avLst/>
          </a:prstGeom>
        </p:spPr>
        <p:txBody>
          <a:bodyPr anchor="t" rtlCol="false" tIns="0" lIns="0" bIns="0" rIns="0">
            <a:spAutoFit/>
          </a:bodyPr>
          <a:lstStyle/>
          <a:p>
            <a:pPr>
              <a:lnSpc>
                <a:spcPts val="8400"/>
              </a:lnSpc>
            </a:pPr>
            <a:r>
              <a:rPr lang="en-US" sz="7000">
                <a:solidFill>
                  <a:srgbClr val="343434"/>
                </a:solidFill>
                <a:latin typeface="Magnolia Script Bold"/>
              </a:rPr>
              <a:t>Tools API Testing</a:t>
            </a:r>
          </a:p>
        </p:txBody>
      </p:sp>
      <p:sp>
        <p:nvSpPr>
          <p:cNvPr name="TextBox 19" id="19"/>
          <p:cNvSpPr txBox="true"/>
          <p:nvPr/>
        </p:nvSpPr>
        <p:spPr>
          <a:xfrm rot="0">
            <a:off x="1864312" y="5628252"/>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IntelliJ IDEA</a:t>
            </a:r>
          </a:p>
        </p:txBody>
      </p:sp>
      <p:sp>
        <p:nvSpPr>
          <p:cNvPr name="TextBox 20" id="20"/>
          <p:cNvSpPr txBox="true"/>
          <p:nvPr/>
        </p:nvSpPr>
        <p:spPr>
          <a:xfrm rot="0">
            <a:off x="5361586" y="5628252"/>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Postman</a:t>
            </a:r>
          </a:p>
        </p:txBody>
      </p:sp>
      <p:sp>
        <p:nvSpPr>
          <p:cNvPr name="TextBox 21" id="21"/>
          <p:cNvSpPr txBox="true"/>
          <p:nvPr/>
        </p:nvSpPr>
        <p:spPr>
          <a:xfrm rot="0">
            <a:off x="8855631" y="5631458"/>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Java</a:t>
            </a:r>
          </a:p>
        </p:txBody>
      </p:sp>
      <p:sp>
        <p:nvSpPr>
          <p:cNvPr name="TextBox 22" id="22"/>
          <p:cNvSpPr txBox="true"/>
          <p:nvPr/>
        </p:nvSpPr>
        <p:spPr>
          <a:xfrm rot="0">
            <a:off x="3757438" y="8594974"/>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Rest Assured</a:t>
            </a:r>
          </a:p>
        </p:txBody>
      </p:sp>
      <p:sp>
        <p:nvSpPr>
          <p:cNvPr name="TextBox 23" id="23"/>
          <p:cNvSpPr txBox="true"/>
          <p:nvPr/>
        </p:nvSpPr>
        <p:spPr>
          <a:xfrm rot="0">
            <a:off x="11723840" y="5628252"/>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Serenity BDD</a:t>
            </a:r>
          </a:p>
        </p:txBody>
      </p:sp>
      <p:sp>
        <p:nvSpPr>
          <p:cNvPr name="TextBox 24" id="24"/>
          <p:cNvSpPr txBox="true"/>
          <p:nvPr/>
        </p:nvSpPr>
        <p:spPr>
          <a:xfrm rot="0">
            <a:off x="7140981" y="8574250"/>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Google Sheet</a:t>
            </a:r>
          </a:p>
        </p:txBody>
      </p:sp>
      <p:sp>
        <p:nvSpPr>
          <p:cNvPr name="TextBox 25" id="25"/>
          <p:cNvSpPr txBox="true"/>
          <p:nvPr/>
        </p:nvSpPr>
        <p:spPr>
          <a:xfrm rot="0">
            <a:off x="10459778" y="8594974"/>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Google Docs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81110">
            <a:off x="-3377236" y="-2458718"/>
            <a:ext cx="6381430" cy="4970724"/>
          </a:xfrm>
          <a:custGeom>
            <a:avLst/>
            <a:gdLst/>
            <a:ahLst/>
            <a:cxnLst/>
            <a:rect r="r" b="b" t="t" l="l"/>
            <a:pathLst>
              <a:path h="4970724" w="6381430">
                <a:moveTo>
                  <a:pt x="0" y="0"/>
                </a:moveTo>
                <a:lnTo>
                  <a:pt x="6381430" y="0"/>
                </a:lnTo>
                <a:lnTo>
                  <a:pt x="6381430" y="4970724"/>
                </a:lnTo>
                <a:lnTo>
                  <a:pt x="0" y="497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81110">
            <a:off x="-2490897" y="3309513"/>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781110">
            <a:off x="-2560170" y="1280220"/>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781110">
            <a:off x="-2901820" y="5841920"/>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781110">
            <a:off x="-1623177" y="8350267"/>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8329">
            <a:off x="15573274" y="5853307"/>
            <a:ext cx="3372052" cy="4893479"/>
          </a:xfrm>
          <a:custGeom>
            <a:avLst/>
            <a:gdLst/>
            <a:ahLst/>
            <a:cxnLst/>
            <a:rect r="r" b="b" t="t" l="l"/>
            <a:pathLst>
              <a:path h="4893479" w="3372052">
                <a:moveTo>
                  <a:pt x="0" y="0"/>
                </a:moveTo>
                <a:lnTo>
                  <a:pt x="3372052" y="0"/>
                </a:lnTo>
                <a:lnTo>
                  <a:pt x="3372052" y="4893479"/>
                </a:lnTo>
                <a:lnTo>
                  <a:pt x="0" y="48934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242362" y="484890"/>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6"/>
            <a:stretch>
              <a:fillRect l="0" t="0" r="0" b="0"/>
            </a:stretch>
          </a:blipFill>
        </p:spPr>
      </p:sp>
      <p:sp>
        <p:nvSpPr>
          <p:cNvPr name="Freeform 9" id="9"/>
          <p:cNvSpPr/>
          <p:nvPr/>
        </p:nvSpPr>
        <p:spPr>
          <a:xfrm flipH="false" flipV="false" rot="0">
            <a:off x="8132353" y="579291"/>
            <a:ext cx="2652003" cy="1374636"/>
          </a:xfrm>
          <a:custGeom>
            <a:avLst/>
            <a:gdLst/>
            <a:ahLst/>
            <a:cxnLst/>
            <a:rect r="r" b="b" t="t" l="l"/>
            <a:pathLst>
              <a:path h="1374636" w="2652003">
                <a:moveTo>
                  <a:pt x="0" y="0"/>
                </a:moveTo>
                <a:lnTo>
                  <a:pt x="2652003" y="0"/>
                </a:lnTo>
                <a:lnTo>
                  <a:pt x="2652003" y="1374635"/>
                </a:lnTo>
                <a:lnTo>
                  <a:pt x="0" y="1374635"/>
                </a:lnTo>
                <a:lnTo>
                  <a:pt x="0" y="0"/>
                </a:lnTo>
                <a:close/>
              </a:path>
            </a:pathLst>
          </a:custGeom>
          <a:blipFill>
            <a:blip r:embed="rId7"/>
            <a:stretch>
              <a:fillRect l="-24086" t="0" r="-23620" b="0"/>
            </a:stretch>
          </a:blipFill>
        </p:spPr>
      </p:sp>
      <p:sp>
        <p:nvSpPr>
          <p:cNvPr name="Freeform 10" id="10"/>
          <p:cNvSpPr/>
          <p:nvPr/>
        </p:nvSpPr>
        <p:spPr>
          <a:xfrm flipH="false" flipV="false" rot="0">
            <a:off x="10784356" y="518438"/>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
        <p:nvSpPr>
          <p:cNvPr name="Freeform 11" id="11"/>
          <p:cNvSpPr/>
          <p:nvPr/>
        </p:nvSpPr>
        <p:spPr>
          <a:xfrm flipH="false" flipV="false" rot="0">
            <a:off x="3753292" y="3295902"/>
            <a:ext cx="1737314" cy="1967084"/>
          </a:xfrm>
          <a:custGeom>
            <a:avLst/>
            <a:gdLst/>
            <a:ahLst/>
            <a:cxnLst/>
            <a:rect r="r" b="b" t="t" l="l"/>
            <a:pathLst>
              <a:path h="1967084" w="1737314">
                <a:moveTo>
                  <a:pt x="0" y="0"/>
                </a:moveTo>
                <a:lnTo>
                  <a:pt x="1737314" y="0"/>
                </a:lnTo>
                <a:lnTo>
                  <a:pt x="1737314" y="1967084"/>
                </a:lnTo>
                <a:lnTo>
                  <a:pt x="0" y="1967084"/>
                </a:lnTo>
                <a:lnTo>
                  <a:pt x="0" y="0"/>
                </a:lnTo>
                <a:close/>
              </a:path>
            </a:pathLst>
          </a:custGeom>
          <a:blipFill>
            <a:blip r:embed="rId9"/>
            <a:stretch>
              <a:fillRect l="-49874" t="-21182" r="-57645" b="-16357"/>
            </a:stretch>
          </a:blipFill>
        </p:spPr>
      </p:sp>
      <p:sp>
        <p:nvSpPr>
          <p:cNvPr name="Freeform 12" id="12"/>
          <p:cNvSpPr/>
          <p:nvPr/>
        </p:nvSpPr>
        <p:spPr>
          <a:xfrm flipH="false" flipV="false" rot="0">
            <a:off x="9820499" y="3295902"/>
            <a:ext cx="2478609" cy="2066263"/>
          </a:xfrm>
          <a:custGeom>
            <a:avLst/>
            <a:gdLst/>
            <a:ahLst/>
            <a:cxnLst/>
            <a:rect r="r" b="b" t="t" l="l"/>
            <a:pathLst>
              <a:path h="2066263" w="2478609">
                <a:moveTo>
                  <a:pt x="0" y="0"/>
                </a:moveTo>
                <a:lnTo>
                  <a:pt x="2478609" y="0"/>
                </a:lnTo>
                <a:lnTo>
                  <a:pt x="2478609" y="2066263"/>
                </a:lnTo>
                <a:lnTo>
                  <a:pt x="0" y="2066263"/>
                </a:lnTo>
                <a:lnTo>
                  <a:pt x="0" y="0"/>
                </a:lnTo>
                <a:close/>
              </a:path>
            </a:pathLst>
          </a:custGeom>
          <a:blipFill>
            <a:blip r:embed="rId10"/>
            <a:stretch>
              <a:fillRect l="0" t="0" r="0" b="0"/>
            </a:stretch>
          </a:blipFill>
        </p:spPr>
      </p:sp>
      <p:sp>
        <p:nvSpPr>
          <p:cNvPr name="Freeform 13" id="13"/>
          <p:cNvSpPr/>
          <p:nvPr/>
        </p:nvSpPr>
        <p:spPr>
          <a:xfrm flipH="false" flipV="false" rot="0">
            <a:off x="13565933" y="3372455"/>
            <a:ext cx="1771045" cy="1771045"/>
          </a:xfrm>
          <a:custGeom>
            <a:avLst/>
            <a:gdLst/>
            <a:ahLst/>
            <a:cxnLst/>
            <a:rect r="r" b="b" t="t" l="l"/>
            <a:pathLst>
              <a:path h="1771045" w="1771045">
                <a:moveTo>
                  <a:pt x="0" y="0"/>
                </a:moveTo>
                <a:lnTo>
                  <a:pt x="1771045" y="0"/>
                </a:lnTo>
                <a:lnTo>
                  <a:pt x="1771045" y="1771045"/>
                </a:lnTo>
                <a:lnTo>
                  <a:pt x="0" y="1771045"/>
                </a:lnTo>
                <a:lnTo>
                  <a:pt x="0" y="0"/>
                </a:lnTo>
                <a:close/>
              </a:path>
            </a:pathLst>
          </a:custGeom>
          <a:blipFill>
            <a:blip r:embed="rId11"/>
            <a:stretch>
              <a:fillRect l="0" t="0" r="0" b="0"/>
            </a:stretch>
          </a:blipFill>
        </p:spPr>
      </p:sp>
      <p:sp>
        <p:nvSpPr>
          <p:cNvPr name="Freeform 14" id="14"/>
          <p:cNvSpPr/>
          <p:nvPr/>
        </p:nvSpPr>
        <p:spPr>
          <a:xfrm flipH="false" flipV="false" rot="0">
            <a:off x="6757431" y="3340991"/>
            <a:ext cx="1796243" cy="1876907"/>
          </a:xfrm>
          <a:custGeom>
            <a:avLst/>
            <a:gdLst/>
            <a:ahLst/>
            <a:cxnLst/>
            <a:rect r="r" b="b" t="t" l="l"/>
            <a:pathLst>
              <a:path h="1876907" w="1796243">
                <a:moveTo>
                  <a:pt x="0" y="0"/>
                </a:moveTo>
                <a:lnTo>
                  <a:pt x="1796243" y="0"/>
                </a:lnTo>
                <a:lnTo>
                  <a:pt x="1796243" y="1876906"/>
                </a:lnTo>
                <a:lnTo>
                  <a:pt x="0" y="1876906"/>
                </a:lnTo>
                <a:lnTo>
                  <a:pt x="0" y="0"/>
                </a:lnTo>
                <a:close/>
              </a:path>
            </a:pathLst>
          </a:custGeom>
          <a:blipFill>
            <a:blip r:embed="rId12"/>
            <a:stretch>
              <a:fillRect l="0" t="0" r="0" b="0"/>
            </a:stretch>
          </a:blipFill>
        </p:spPr>
      </p:sp>
      <p:sp>
        <p:nvSpPr>
          <p:cNvPr name="Freeform 15" id="15"/>
          <p:cNvSpPr/>
          <p:nvPr/>
        </p:nvSpPr>
        <p:spPr>
          <a:xfrm flipH="false" flipV="false" rot="0">
            <a:off x="5038680" y="6675784"/>
            <a:ext cx="1866466" cy="1866466"/>
          </a:xfrm>
          <a:custGeom>
            <a:avLst/>
            <a:gdLst/>
            <a:ahLst/>
            <a:cxnLst/>
            <a:rect r="r" b="b" t="t" l="l"/>
            <a:pathLst>
              <a:path h="1866466" w="1866466">
                <a:moveTo>
                  <a:pt x="0" y="0"/>
                </a:moveTo>
                <a:lnTo>
                  <a:pt x="1866466" y="0"/>
                </a:lnTo>
                <a:lnTo>
                  <a:pt x="1866466" y="1866466"/>
                </a:lnTo>
                <a:lnTo>
                  <a:pt x="0" y="1866466"/>
                </a:lnTo>
                <a:lnTo>
                  <a:pt x="0" y="0"/>
                </a:lnTo>
                <a:close/>
              </a:path>
            </a:pathLst>
          </a:custGeom>
          <a:blipFill>
            <a:blip r:embed="rId13"/>
            <a:stretch>
              <a:fillRect l="0" t="0" r="0" b="0"/>
            </a:stretch>
          </a:blipFill>
        </p:spPr>
      </p:sp>
      <p:sp>
        <p:nvSpPr>
          <p:cNvPr name="Freeform 16" id="16"/>
          <p:cNvSpPr/>
          <p:nvPr/>
        </p:nvSpPr>
        <p:spPr>
          <a:xfrm flipH="false" flipV="false" rot="0">
            <a:off x="8266244" y="6675784"/>
            <a:ext cx="1967578" cy="1967578"/>
          </a:xfrm>
          <a:custGeom>
            <a:avLst/>
            <a:gdLst/>
            <a:ahLst/>
            <a:cxnLst/>
            <a:rect r="r" b="b" t="t" l="l"/>
            <a:pathLst>
              <a:path h="1967578" w="1967578">
                <a:moveTo>
                  <a:pt x="0" y="0"/>
                </a:moveTo>
                <a:lnTo>
                  <a:pt x="1967578" y="0"/>
                </a:lnTo>
                <a:lnTo>
                  <a:pt x="1967578" y="1967578"/>
                </a:lnTo>
                <a:lnTo>
                  <a:pt x="0" y="1967578"/>
                </a:lnTo>
                <a:lnTo>
                  <a:pt x="0" y="0"/>
                </a:lnTo>
                <a:close/>
              </a:path>
            </a:pathLst>
          </a:custGeom>
          <a:blipFill>
            <a:blip r:embed="rId14"/>
            <a:stretch>
              <a:fillRect l="0" t="0" r="0" b="0"/>
            </a:stretch>
          </a:blipFill>
        </p:spPr>
      </p:sp>
      <p:sp>
        <p:nvSpPr>
          <p:cNvPr name="Freeform 17" id="17"/>
          <p:cNvSpPr/>
          <p:nvPr/>
        </p:nvSpPr>
        <p:spPr>
          <a:xfrm flipH="false" flipV="false" rot="0">
            <a:off x="11366777" y="6724924"/>
            <a:ext cx="3357720" cy="1869298"/>
          </a:xfrm>
          <a:custGeom>
            <a:avLst/>
            <a:gdLst/>
            <a:ahLst/>
            <a:cxnLst/>
            <a:rect r="r" b="b" t="t" l="l"/>
            <a:pathLst>
              <a:path h="1869298" w="3357720">
                <a:moveTo>
                  <a:pt x="0" y="0"/>
                </a:moveTo>
                <a:lnTo>
                  <a:pt x="3357721" y="0"/>
                </a:lnTo>
                <a:lnTo>
                  <a:pt x="3357721" y="1869298"/>
                </a:lnTo>
                <a:lnTo>
                  <a:pt x="0" y="1869298"/>
                </a:lnTo>
                <a:lnTo>
                  <a:pt x="0" y="0"/>
                </a:lnTo>
                <a:close/>
              </a:path>
            </a:pathLst>
          </a:custGeom>
          <a:blipFill>
            <a:blip r:embed="rId15"/>
            <a:stretch>
              <a:fillRect l="0" t="0" r="0" b="0"/>
            </a:stretch>
          </a:blipFill>
        </p:spPr>
      </p:sp>
      <p:sp>
        <p:nvSpPr>
          <p:cNvPr name="TextBox 18" id="18"/>
          <p:cNvSpPr txBox="true"/>
          <p:nvPr/>
        </p:nvSpPr>
        <p:spPr>
          <a:xfrm rot="0">
            <a:off x="9722999" y="1996101"/>
            <a:ext cx="8537634" cy="1066800"/>
          </a:xfrm>
          <a:prstGeom prst="rect">
            <a:avLst/>
          </a:prstGeom>
        </p:spPr>
        <p:txBody>
          <a:bodyPr anchor="t" rtlCol="false" tIns="0" lIns="0" bIns="0" rIns="0">
            <a:spAutoFit/>
          </a:bodyPr>
          <a:lstStyle/>
          <a:p>
            <a:pPr>
              <a:lnSpc>
                <a:spcPts val="8400"/>
              </a:lnSpc>
            </a:pPr>
            <a:r>
              <a:rPr lang="en-US" sz="7000">
                <a:solidFill>
                  <a:srgbClr val="343434"/>
                </a:solidFill>
                <a:latin typeface="Magnolia Script Bold"/>
              </a:rPr>
              <a:t>Tools WebUI Testing</a:t>
            </a:r>
          </a:p>
        </p:txBody>
      </p:sp>
      <p:sp>
        <p:nvSpPr>
          <p:cNvPr name="TextBox 19" id="19"/>
          <p:cNvSpPr txBox="true"/>
          <p:nvPr/>
        </p:nvSpPr>
        <p:spPr>
          <a:xfrm rot="0">
            <a:off x="3017802" y="5499459"/>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IntelliJ IDEA</a:t>
            </a:r>
          </a:p>
        </p:txBody>
      </p:sp>
      <p:sp>
        <p:nvSpPr>
          <p:cNvPr name="TextBox 20" id="20"/>
          <p:cNvSpPr txBox="true"/>
          <p:nvPr/>
        </p:nvSpPr>
        <p:spPr>
          <a:xfrm rot="0">
            <a:off x="9449356" y="5499459"/>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Java</a:t>
            </a:r>
          </a:p>
        </p:txBody>
      </p:sp>
      <p:sp>
        <p:nvSpPr>
          <p:cNvPr name="TextBox 21" id="21"/>
          <p:cNvSpPr txBox="true"/>
          <p:nvPr/>
        </p:nvSpPr>
        <p:spPr>
          <a:xfrm rot="0">
            <a:off x="12847308" y="5499459"/>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Serenity BDD</a:t>
            </a:r>
          </a:p>
        </p:txBody>
      </p:sp>
      <p:sp>
        <p:nvSpPr>
          <p:cNvPr name="TextBox 22" id="22"/>
          <p:cNvSpPr txBox="true"/>
          <p:nvPr/>
        </p:nvSpPr>
        <p:spPr>
          <a:xfrm rot="0">
            <a:off x="6051405" y="5499459"/>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Selenium</a:t>
            </a:r>
          </a:p>
        </p:txBody>
      </p:sp>
      <p:sp>
        <p:nvSpPr>
          <p:cNvPr name="TextBox 23" id="23"/>
          <p:cNvSpPr txBox="true"/>
          <p:nvPr/>
        </p:nvSpPr>
        <p:spPr>
          <a:xfrm rot="0">
            <a:off x="4257263" y="8742275"/>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Google Sheet</a:t>
            </a:r>
          </a:p>
        </p:txBody>
      </p:sp>
      <p:sp>
        <p:nvSpPr>
          <p:cNvPr name="TextBox 24" id="24"/>
          <p:cNvSpPr txBox="true"/>
          <p:nvPr/>
        </p:nvSpPr>
        <p:spPr>
          <a:xfrm rot="0">
            <a:off x="7576060" y="8762999"/>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Google Docs</a:t>
            </a:r>
          </a:p>
        </p:txBody>
      </p:sp>
      <p:sp>
        <p:nvSpPr>
          <p:cNvPr name="TextBox 25" id="25"/>
          <p:cNvSpPr txBox="true"/>
          <p:nvPr/>
        </p:nvSpPr>
        <p:spPr>
          <a:xfrm rot="0">
            <a:off x="11441490" y="8742275"/>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Google Chrome</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364634">
            <a:off x="14885649" y="4928017"/>
            <a:ext cx="5976261" cy="6843940"/>
          </a:xfrm>
          <a:custGeom>
            <a:avLst/>
            <a:gdLst/>
            <a:ahLst/>
            <a:cxnLst/>
            <a:rect r="r" b="b" t="t" l="l"/>
            <a:pathLst>
              <a:path h="6843940" w="5976261">
                <a:moveTo>
                  <a:pt x="0" y="0"/>
                </a:moveTo>
                <a:lnTo>
                  <a:pt x="5976261" y="0"/>
                </a:lnTo>
                <a:lnTo>
                  <a:pt x="5976261" y="6843939"/>
                </a:lnTo>
                <a:lnTo>
                  <a:pt x="0" y="6843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5213">
            <a:off x="-1557562" y="-970527"/>
            <a:ext cx="5172524" cy="5923510"/>
          </a:xfrm>
          <a:custGeom>
            <a:avLst/>
            <a:gdLst/>
            <a:ahLst/>
            <a:cxnLst/>
            <a:rect r="r" b="b" t="t" l="l"/>
            <a:pathLst>
              <a:path h="5923510" w="5172524">
                <a:moveTo>
                  <a:pt x="0" y="0"/>
                </a:moveTo>
                <a:lnTo>
                  <a:pt x="5172524" y="0"/>
                </a:lnTo>
                <a:lnTo>
                  <a:pt x="5172524" y="5923511"/>
                </a:lnTo>
                <a:lnTo>
                  <a:pt x="0" y="5923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69426"/>
            <a:ext cx="4429909" cy="3372546"/>
          </a:xfrm>
          <a:custGeom>
            <a:avLst/>
            <a:gdLst/>
            <a:ahLst/>
            <a:cxnLst/>
            <a:rect r="r" b="b" t="t" l="l"/>
            <a:pathLst>
              <a:path h="3372546" w="4429909">
                <a:moveTo>
                  <a:pt x="0" y="0"/>
                </a:moveTo>
                <a:lnTo>
                  <a:pt x="4429909" y="0"/>
                </a:lnTo>
                <a:lnTo>
                  <a:pt x="4429909" y="3372546"/>
                </a:lnTo>
                <a:lnTo>
                  <a:pt x="0" y="3372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838856" y="8120526"/>
            <a:ext cx="4813527" cy="3664600"/>
          </a:xfrm>
          <a:custGeom>
            <a:avLst/>
            <a:gdLst/>
            <a:ahLst/>
            <a:cxnLst/>
            <a:rect r="r" b="b" t="t" l="l"/>
            <a:pathLst>
              <a:path h="3664600" w="4813527">
                <a:moveTo>
                  <a:pt x="0" y="0"/>
                </a:moveTo>
                <a:lnTo>
                  <a:pt x="4813527" y="0"/>
                </a:lnTo>
                <a:lnTo>
                  <a:pt x="4813527" y="3664600"/>
                </a:lnTo>
                <a:lnTo>
                  <a:pt x="0" y="3664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242362" y="435128"/>
            <a:ext cx="2889990" cy="1563437"/>
          </a:xfrm>
          <a:custGeom>
            <a:avLst/>
            <a:gdLst/>
            <a:ahLst/>
            <a:cxnLst/>
            <a:rect r="r" b="b" t="t" l="l"/>
            <a:pathLst>
              <a:path h="1563437" w="2889990">
                <a:moveTo>
                  <a:pt x="0" y="0"/>
                </a:moveTo>
                <a:lnTo>
                  <a:pt x="2889991" y="0"/>
                </a:lnTo>
                <a:lnTo>
                  <a:pt x="2889991" y="1563438"/>
                </a:lnTo>
                <a:lnTo>
                  <a:pt x="0" y="1563438"/>
                </a:lnTo>
                <a:lnTo>
                  <a:pt x="0" y="0"/>
                </a:lnTo>
                <a:close/>
              </a:path>
            </a:pathLst>
          </a:custGeom>
          <a:blipFill>
            <a:blip r:embed="rId6"/>
            <a:stretch>
              <a:fillRect l="0" t="0" r="0" b="0"/>
            </a:stretch>
          </a:blipFill>
        </p:spPr>
      </p:sp>
      <p:sp>
        <p:nvSpPr>
          <p:cNvPr name="Freeform 7" id="7"/>
          <p:cNvSpPr/>
          <p:nvPr/>
        </p:nvSpPr>
        <p:spPr>
          <a:xfrm flipH="false" flipV="false" rot="0">
            <a:off x="8132353" y="529529"/>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7"/>
            <a:stretch>
              <a:fillRect l="-24086" t="0" r="-23620" b="0"/>
            </a:stretch>
          </a:blipFill>
        </p:spPr>
      </p:sp>
      <p:sp>
        <p:nvSpPr>
          <p:cNvPr name="Freeform 8" id="8"/>
          <p:cNvSpPr/>
          <p:nvPr/>
        </p:nvSpPr>
        <p:spPr>
          <a:xfrm flipH="false" flipV="false" rot="0">
            <a:off x="10784356" y="468676"/>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
        <p:nvSpPr>
          <p:cNvPr name="Freeform 9" id="9"/>
          <p:cNvSpPr/>
          <p:nvPr/>
        </p:nvSpPr>
        <p:spPr>
          <a:xfrm flipH="false" flipV="false" rot="0">
            <a:off x="2824295" y="3580280"/>
            <a:ext cx="2566699" cy="2510164"/>
          </a:xfrm>
          <a:custGeom>
            <a:avLst/>
            <a:gdLst/>
            <a:ahLst/>
            <a:cxnLst/>
            <a:rect r="r" b="b" t="t" l="l"/>
            <a:pathLst>
              <a:path h="2510164" w="2566699">
                <a:moveTo>
                  <a:pt x="0" y="0"/>
                </a:moveTo>
                <a:lnTo>
                  <a:pt x="2566698" y="0"/>
                </a:lnTo>
                <a:lnTo>
                  <a:pt x="2566698" y="2510163"/>
                </a:lnTo>
                <a:lnTo>
                  <a:pt x="0" y="2510163"/>
                </a:lnTo>
                <a:lnTo>
                  <a:pt x="0" y="0"/>
                </a:lnTo>
                <a:close/>
              </a:path>
            </a:pathLst>
          </a:custGeom>
          <a:blipFill>
            <a:blip r:embed="rId9"/>
            <a:stretch>
              <a:fillRect l="0" t="0" r="0" b="0"/>
            </a:stretch>
          </a:blipFill>
        </p:spPr>
      </p:sp>
      <p:sp>
        <p:nvSpPr>
          <p:cNvPr name="Freeform 10" id="10"/>
          <p:cNvSpPr/>
          <p:nvPr/>
        </p:nvSpPr>
        <p:spPr>
          <a:xfrm flipH="false" flipV="false" rot="0">
            <a:off x="6716167" y="3949839"/>
            <a:ext cx="1771045" cy="1771045"/>
          </a:xfrm>
          <a:custGeom>
            <a:avLst/>
            <a:gdLst/>
            <a:ahLst/>
            <a:cxnLst/>
            <a:rect r="r" b="b" t="t" l="l"/>
            <a:pathLst>
              <a:path h="1771045" w="1771045">
                <a:moveTo>
                  <a:pt x="0" y="0"/>
                </a:moveTo>
                <a:lnTo>
                  <a:pt x="1771045" y="0"/>
                </a:lnTo>
                <a:lnTo>
                  <a:pt x="1771045" y="1771045"/>
                </a:lnTo>
                <a:lnTo>
                  <a:pt x="0" y="1771045"/>
                </a:lnTo>
                <a:lnTo>
                  <a:pt x="0" y="0"/>
                </a:lnTo>
                <a:close/>
              </a:path>
            </a:pathLst>
          </a:custGeom>
          <a:blipFill>
            <a:blip r:embed="rId10"/>
            <a:stretch>
              <a:fillRect l="0" t="0" r="0" b="0"/>
            </a:stretch>
          </a:blipFill>
        </p:spPr>
      </p:sp>
      <p:sp>
        <p:nvSpPr>
          <p:cNvPr name="Freeform 11" id="11"/>
          <p:cNvSpPr/>
          <p:nvPr/>
        </p:nvSpPr>
        <p:spPr>
          <a:xfrm flipH="false" flipV="false" rot="0">
            <a:off x="10182662" y="3949839"/>
            <a:ext cx="1778385" cy="1778385"/>
          </a:xfrm>
          <a:custGeom>
            <a:avLst/>
            <a:gdLst/>
            <a:ahLst/>
            <a:cxnLst/>
            <a:rect r="r" b="b" t="t" l="l"/>
            <a:pathLst>
              <a:path h="1778385" w="1778385">
                <a:moveTo>
                  <a:pt x="0" y="0"/>
                </a:moveTo>
                <a:lnTo>
                  <a:pt x="1778384" y="0"/>
                </a:lnTo>
                <a:lnTo>
                  <a:pt x="1778384" y="1778385"/>
                </a:lnTo>
                <a:lnTo>
                  <a:pt x="0" y="1778385"/>
                </a:lnTo>
                <a:lnTo>
                  <a:pt x="0" y="0"/>
                </a:lnTo>
                <a:close/>
              </a:path>
            </a:pathLst>
          </a:custGeom>
          <a:blipFill>
            <a:blip r:embed="rId11"/>
            <a:stretch>
              <a:fillRect l="0" t="0" r="0" b="0"/>
            </a:stretch>
          </a:blipFill>
        </p:spPr>
      </p:sp>
      <p:sp>
        <p:nvSpPr>
          <p:cNvPr name="Freeform 12" id="12"/>
          <p:cNvSpPr/>
          <p:nvPr/>
        </p:nvSpPr>
        <p:spPr>
          <a:xfrm flipH="false" flipV="false" rot="0">
            <a:off x="13285021" y="3952255"/>
            <a:ext cx="1878249" cy="1878249"/>
          </a:xfrm>
          <a:custGeom>
            <a:avLst/>
            <a:gdLst/>
            <a:ahLst/>
            <a:cxnLst/>
            <a:rect r="r" b="b" t="t" l="l"/>
            <a:pathLst>
              <a:path h="1878249" w="1878249">
                <a:moveTo>
                  <a:pt x="0" y="0"/>
                </a:moveTo>
                <a:lnTo>
                  <a:pt x="1878249" y="0"/>
                </a:lnTo>
                <a:lnTo>
                  <a:pt x="1878249" y="1878249"/>
                </a:lnTo>
                <a:lnTo>
                  <a:pt x="0" y="1878249"/>
                </a:lnTo>
                <a:lnTo>
                  <a:pt x="0" y="0"/>
                </a:lnTo>
                <a:close/>
              </a:path>
            </a:pathLst>
          </a:custGeom>
          <a:blipFill>
            <a:blip r:embed="rId12"/>
            <a:stretch>
              <a:fillRect l="0" t="0" r="0" b="0"/>
            </a:stretch>
          </a:blipFill>
        </p:spPr>
      </p:sp>
      <p:sp>
        <p:nvSpPr>
          <p:cNvPr name="TextBox 13" id="13"/>
          <p:cNvSpPr txBox="true"/>
          <p:nvPr/>
        </p:nvSpPr>
        <p:spPr>
          <a:xfrm rot="0">
            <a:off x="5189537" y="2369720"/>
            <a:ext cx="8537634" cy="1066800"/>
          </a:xfrm>
          <a:prstGeom prst="rect">
            <a:avLst/>
          </a:prstGeom>
        </p:spPr>
        <p:txBody>
          <a:bodyPr anchor="t" rtlCol="false" tIns="0" lIns="0" bIns="0" rIns="0">
            <a:spAutoFit/>
          </a:bodyPr>
          <a:lstStyle/>
          <a:p>
            <a:pPr>
              <a:lnSpc>
                <a:spcPts val="8400"/>
              </a:lnSpc>
            </a:pPr>
            <a:r>
              <a:rPr lang="en-US" sz="7000">
                <a:solidFill>
                  <a:srgbClr val="343434"/>
                </a:solidFill>
                <a:latin typeface="Magnolia Script Bold"/>
              </a:rPr>
              <a:t>Tools Mobile Testing</a:t>
            </a:r>
          </a:p>
        </p:txBody>
      </p:sp>
      <p:sp>
        <p:nvSpPr>
          <p:cNvPr name="TextBox 14" id="14"/>
          <p:cNvSpPr txBox="true"/>
          <p:nvPr/>
        </p:nvSpPr>
        <p:spPr>
          <a:xfrm rot="0">
            <a:off x="2503496" y="6042818"/>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Katalon</a:t>
            </a:r>
          </a:p>
        </p:txBody>
      </p:sp>
      <p:sp>
        <p:nvSpPr>
          <p:cNvPr name="TextBox 15" id="15"/>
          <p:cNvSpPr txBox="true"/>
          <p:nvPr/>
        </p:nvSpPr>
        <p:spPr>
          <a:xfrm rot="0">
            <a:off x="5997542" y="6043512"/>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Serenity BDD</a:t>
            </a:r>
          </a:p>
        </p:txBody>
      </p:sp>
      <p:sp>
        <p:nvSpPr>
          <p:cNvPr name="TextBox 16" id="16"/>
          <p:cNvSpPr txBox="true"/>
          <p:nvPr/>
        </p:nvSpPr>
        <p:spPr>
          <a:xfrm rot="0">
            <a:off x="9494473" y="6043512"/>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Appium</a:t>
            </a:r>
          </a:p>
        </p:txBody>
      </p:sp>
      <p:sp>
        <p:nvSpPr>
          <p:cNvPr name="TextBox 17" id="17"/>
          <p:cNvSpPr txBox="true"/>
          <p:nvPr/>
        </p:nvSpPr>
        <p:spPr>
          <a:xfrm rot="0">
            <a:off x="12576208" y="6042818"/>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Andorid Studio</a:t>
            </a:r>
          </a:p>
        </p:txBody>
      </p:sp>
      <p:sp>
        <p:nvSpPr>
          <p:cNvPr name="Freeform 18" id="18"/>
          <p:cNvSpPr/>
          <p:nvPr/>
        </p:nvSpPr>
        <p:spPr>
          <a:xfrm flipH="false" flipV="false" rot="0">
            <a:off x="7012343" y="7053162"/>
            <a:ext cx="1866466" cy="1866466"/>
          </a:xfrm>
          <a:custGeom>
            <a:avLst/>
            <a:gdLst/>
            <a:ahLst/>
            <a:cxnLst/>
            <a:rect r="r" b="b" t="t" l="l"/>
            <a:pathLst>
              <a:path h="1866466" w="1866466">
                <a:moveTo>
                  <a:pt x="0" y="0"/>
                </a:moveTo>
                <a:lnTo>
                  <a:pt x="1866466" y="0"/>
                </a:lnTo>
                <a:lnTo>
                  <a:pt x="1866466" y="1866467"/>
                </a:lnTo>
                <a:lnTo>
                  <a:pt x="0" y="1866467"/>
                </a:lnTo>
                <a:lnTo>
                  <a:pt x="0" y="0"/>
                </a:lnTo>
                <a:close/>
              </a:path>
            </a:pathLst>
          </a:custGeom>
          <a:blipFill>
            <a:blip r:embed="rId13"/>
            <a:stretch>
              <a:fillRect l="0" t="0" r="0" b="0"/>
            </a:stretch>
          </a:blipFill>
        </p:spPr>
      </p:sp>
      <p:sp>
        <p:nvSpPr>
          <p:cNvPr name="Freeform 19" id="19"/>
          <p:cNvSpPr/>
          <p:nvPr/>
        </p:nvSpPr>
        <p:spPr>
          <a:xfrm flipH="false" flipV="false" rot="0">
            <a:off x="10239907" y="7053162"/>
            <a:ext cx="1967578" cy="1967578"/>
          </a:xfrm>
          <a:custGeom>
            <a:avLst/>
            <a:gdLst/>
            <a:ahLst/>
            <a:cxnLst/>
            <a:rect r="r" b="b" t="t" l="l"/>
            <a:pathLst>
              <a:path h="1967578" w="1967578">
                <a:moveTo>
                  <a:pt x="0" y="0"/>
                </a:moveTo>
                <a:lnTo>
                  <a:pt x="1967578" y="0"/>
                </a:lnTo>
                <a:lnTo>
                  <a:pt x="1967578" y="1967579"/>
                </a:lnTo>
                <a:lnTo>
                  <a:pt x="0" y="1967579"/>
                </a:lnTo>
                <a:lnTo>
                  <a:pt x="0" y="0"/>
                </a:lnTo>
                <a:close/>
              </a:path>
            </a:pathLst>
          </a:custGeom>
          <a:blipFill>
            <a:blip r:embed="rId14"/>
            <a:stretch>
              <a:fillRect l="0" t="0" r="0" b="0"/>
            </a:stretch>
          </a:blipFill>
        </p:spPr>
      </p:sp>
      <p:sp>
        <p:nvSpPr>
          <p:cNvPr name="TextBox 20" id="20"/>
          <p:cNvSpPr txBox="true"/>
          <p:nvPr/>
        </p:nvSpPr>
        <p:spPr>
          <a:xfrm rot="0">
            <a:off x="6230927" y="9119654"/>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Google Sheet</a:t>
            </a:r>
          </a:p>
        </p:txBody>
      </p:sp>
      <p:sp>
        <p:nvSpPr>
          <p:cNvPr name="TextBox 21" id="21"/>
          <p:cNvSpPr txBox="true"/>
          <p:nvPr/>
        </p:nvSpPr>
        <p:spPr>
          <a:xfrm rot="0">
            <a:off x="9549724" y="9140378"/>
            <a:ext cx="3208295"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Google Docs</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22311" y="822960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47887">
            <a:off x="-2641296" y="-161925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00661" y="421739"/>
            <a:ext cx="9487339" cy="1423101"/>
          </a:xfrm>
          <a:custGeom>
            <a:avLst/>
            <a:gdLst/>
            <a:ahLst/>
            <a:cxnLst/>
            <a:rect r="r" b="b" t="t" l="l"/>
            <a:pathLst>
              <a:path h="1423101" w="9487339">
                <a:moveTo>
                  <a:pt x="0" y="0"/>
                </a:moveTo>
                <a:lnTo>
                  <a:pt x="9487339" y="0"/>
                </a:lnTo>
                <a:lnTo>
                  <a:pt x="9487339" y="1423101"/>
                </a:lnTo>
                <a:lnTo>
                  <a:pt x="0" y="1423101"/>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1028700" y="2333625"/>
          <a:ext cx="16306837" cy="6419850"/>
        </p:xfrm>
        <a:graphic>
          <a:graphicData uri="http://schemas.openxmlformats.org/drawingml/2006/table">
            <a:tbl>
              <a:tblPr/>
              <a:tblGrid>
                <a:gridCol w="5957741"/>
                <a:gridCol w="10349096"/>
              </a:tblGrid>
              <a:tr h="891114">
                <a:tc gridSpan="2">
                  <a:txBody>
                    <a:bodyPr anchor="t" rtlCol="false"/>
                    <a:lstStyle/>
                    <a:p>
                      <a:pPr algn="l">
                        <a:lnSpc>
                          <a:spcPts val="3079"/>
                        </a:lnSpc>
                        <a:defRPr/>
                      </a:pPr>
                      <a:r>
                        <a:rPr lang="en-US" sz="2199">
                          <a:solidFill>
                            <a:srgbClr val="000000"/>
                          </a:solidFill>
                          <a:latin typeface="Open Sans"/>
                        </a:rPr>
                        <a:t>API Manual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Open Sans"/>
                        </a:rPr>
                        <a:t>API Manual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3970">
                <a:tc>
                  <a:txBody>
                    <a:bodyPr anchor="t" rtlCol="false"/>
                    <a:lstStyle/>
                    <a:p>
                      <a:pPr algn="l">
                        <a:lnSpc>
                          <a:spcPts val="3079"/>
                        </a:lnSpc>
                        <a:defRPr/>
                      </a:pPr>
                      <a:r>
                        <a:rPr lang="en-US" sz="2199">
                          <a:solidFill>
                            <a:srgbClr val="000000"/>
                          </a:solidFill>
                          <a:latin typeface="Open Sans"/>
                        </a:rPr>
                        <a:t>Metode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Unit Testing: Authentication (Register, Login, dan User information), Product (Product, Ratings, dan Comment), Product Categories, dan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3970">
                <a:tc>
                  <a:txBody>
                    <a:bodyPr anchor="t" rtlCol="false"/>
                    <a:lstStyle/>
                    <a:p>
                      <a:pPr algn="l">
                        <a:lnSpc>
                          <a:spcPts val="3079"/>
                        </a:lnSpc>
                        <a:defRPr/>
                      </a:pPr>
                      <a:r>
                        <a:rPr lang="en-US" sz="2199">
                          <a:solidFill>
                            <a:srgbClr val="000000"/>
                          </a:solidFill>
                          <a:latin typeface="Open Sans"/>
                        </a:rPr>
                        <a:t>Tujuan Pengujian (Test Objective)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Mengidentifikasi fungsionalitas setiap endpoint dapat mengirimkan request dan menghasilkan respon (output) seperti yang diharapkan secara manual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76826">
                <a:tc>
                  <a:txBody>
                    <a:bodyPr anchor="t" rtlCol="false"/>
                    <a:lstStyle/>
                    <a:p>
                      <a:pPr algn="l">
                        <a:lnSpc>
                          <a:spcPts val="3079"/>
                        </a:lnSpc>
                        <a:defRPr/>
                      </a:pPr>
                      <a:r>
                        <a:rPr lang="en-US" sz="2199">
                          <a:solidFill>
                            <a:srgbClr val="000000"/>
                          </a:solidFill>
                          <a:latin typeface="Open Sans"/>
                        </a:rPr>
                        <a:t>Teknik Pengujian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Menguji endpoint dengan menggunakan metode dan data uji yang berbeda Melakukan verifikasi terhadap HTTP response code dan output yang dihasilkan oleh sistem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3970">
                <a:tc>
                  <a:txBody>
                    <a:bodyPr anchor="t" rtlCol="false"/>
                    <a:lstStyle/>
                    <a:p>
                      <a:pPr algn="l">
                        <a:lnSpc>
                          <a:spcPts val="3079"/>
                        </a:lnSpc>
                        <a:defRPr/>
                      </a:pPr>
                      <a:r>
                        <a:rPr lang="en-US" sz="2199">
                          <a:solidFill>
                            <a:srgbClr val="000000"/>
                          </a:solidFill>
                          <a:latin typeface="Open Sans"/>
                        </a:rPr>
                        <a:t>Kriteria Pengujian (Completion 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Endpoint dapat berfungsi dengan baikOutput dan kode respons HTTP harus sesuai dengan input yang diberikan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316460" y="438150"/>
            <a:ext cx="6455741" cy="1181100"/>
          </a:xfrm>
          <a:prstGeom prst="rect">
            <a:avLst/>
          </a:prstGeom>
        </p:spPr>
        <p:txBody>
          <a:bodyPr anchor="t" rtlCol="false" tIns="0" lIns="0" bIns="0" rIns="0">
            <a:spAutoFit/>
          </a:bodyPr>
          <a:lstStyle/>
          <a:p>
            <a:pPr algn="ctr">
              <a:lnSpc>
                <a:spcPts val="9360"/>
              </a:lnSpc>
            </a:pPr>
            <a:r>
              <a:rPr lang="en-US" sz="7800">
                <a:solidFill>
                  <a:srgbClr val="FFB34F"/>
                </a:solidFill>
                <a:latin typeface="Magnolia Script Bold"/>
              </a:rPr>
              <a:t>Test Strategy</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22311" y="822960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47887">
            <a:off x="-2641296" y="-161925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00661" y="421739"/>
            <a:ext cx="9487339" cy="1423101"/>
          </a:xfrm>
          <a:custGeom>
            <a:avLst/>
            <a:gdLst/>
            <a:ahLst/>
            <a:cxnLst/>
            <a:rect r="r" b="b" t="t" l="l"/>
            <a:pathLst>
              <a:path h="1423101" w="9487339">
                <a:moveTo>
                  <a:pt x="0" y="0"/>
                </a:moveTo>
                <a:lnTo>
                  <a:pt x="9487339" y="0"/>
                </a:lnTo>
                <a:lnTo>
                  <a:pt x="9487339" y="1423101"/>
                </a:lnTo>
                <a:lnTo>
                  <a:pt x="0" y="1423101"/>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1028700" y="2214426"/>
          <a:ext cx="16336736" cy="7591425"/>
        </p:xfrm>
        <a:graphic>
          <a:graphicData uri="http://schemas.openxmlformats.org/drawingml/2006/table">
            <a:tbl>
              <a:tblPr/>
              <a:tblGrid>
                <a:gridCol w="5324647"/>
                <a:gridCol w="11012089"/>
              </a:tblGrid>
              <a:tr h="890293">
                <a:tc gridSpan="2">
                  <a:txBody>
                    <a:bodyPr anchor="t" rtlCol="false"/>
                    <a:lstStyle/>
                    <a:p>
                      <a:pPr algn="l">
                        <a:lnSpc>
                          <a:spcPts val="3079"/>
                        </a:lnSpc>
                        <a:defRPr/>
                      </a:pPr>
                      <a:r>
                        <a:rPr lang="en-US" sz="2199">
                          <a:solidFill>
                            <a:srgbClr val="000000"/>
                          </a:solidFill>
                          <a:latin typeface="Open Sans"/>
                        </a:rPr>
                        <a:t>API Automation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Open Sans"/>
                        </a:rPr>
                        <a:t>API Automation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2788">
                <a:tc>
                  <a:txBody>
                    <a:bodyPr anchor="t" rtlCol="false"/>
                    <a:lstStyle/>
                    <a:p>
                      <a:pPr algn="l">
                        <a:lnSpc>
                          <a:spcPts val="3079"/>
                        </a:lnSpc>
                        <a:defRPr/>
                      </a:pPr>
                      <a:r>
                        <a:rPr lang="en-US" sz="2199">
                          <a:solidFill>
                            <a:srgbClr val="000000"/>
                          </a:solidFill>
                          <a:latin typeface="Open Sans"/>
                        </a:rPr>
                        <a:t>Metode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Unit Testing: Authentication (Register, Login, dan User information), Product (Product, Ratings, dan Comment), Product Categories, dan Orders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91447">
                <a:tc>
                  <a:txBody>
                    <a:bodyPr anchor="t" rtlCol="false"/>
                    <a:lstStyle/>
                    <a:p>
                      <a:pPr algn="l">
                        <a:lnSpc>
                          <a:spcPts val="3079"/>
                        </a:lnSpc>
                        <a:defRPr/>
                      </a:pPr>
                      <a:r>
                        <a:rPr lang="en-US" sz="2199">
                          <a:solidFill>
                            <a:srgbClr val="000000"/>
                          </a:solidFill>
                          <a:latin typeface="Open Sans"/>
                        </a:rPr>
                        <a:t>Tujuan Pengujian (Test Objective)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Mengidentifikasi fungsionalitas setiap endpoint dapat mengirimkan request dan menghasilkan respon (output) seperti yang diharapkan secara automation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44109">
                <a:tc>
                  <a:txBody>
                    <a:bodyPr anchor="t" rtlCol="false"/>
                    <a:lstStyle/>
                    <a:p>
                      <a:pPr algn="l">
                        <a:lnSpc>
                          <a:spcPts val="3079"/>
                        </a:lnSpc>
                        <a:defRPr/>
                      </a:pPr>
                      <a:r>
                        <a:rPr lang="en-US" sz="2199">
                          <a:solidFill>
                            <a:srgbClr val="000000"/>
                          </a:solidFill>
                          <a:latin typeface="Open Sans"/>
                        </a:rPr>
                        <a:t>Teknik Pengujian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Membuat test case, Menetapkan URL endpoint yang akan diuji, Menetapkan metode yang digunakan (GET, POST, dll.), Membuat request body (jika diperlukan), Menjalankan pengujian dengan menggunakan Serenity automation framework, Verifikasi HTTP response code dan output dari respons API, Menganalisis hasil pengujian dan membuat laporan (reporting) yang diperlukan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2788">
                <a:tc>
                  <a:txBody>
                    <a:bodyPr anchor="t" rtlCol="false"/>
                    <a:lstStyle/>
                    <a:p>
                      <a:pPr algn="l">
                        <a:lnSpc>
                          <a:spcPts val="3079"/>
                        </a:lnSpc>
                        <a:defRPr/>
                      </a:pPr>
                      <a:r>
                        <a:rPr lang="en-US" sz="2199">
                          <a:solidFill>
                            <a:srgbClr val="000000"/>
                          </a:solidFill>
                          <a:latin typeface="Open Sans"/>
                        </a:rPr>
                        <a:t>Kriteria Pengujian (Completion 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Endpoint dapat berfungsi dengan baik, Output dan kode respons HTTP harus sesuai dengan input yang diberikan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316460" y="438150"/>
            <a:ext cx="6455741" cy="1181100"/>
          </a:xfrm>
          <a:prstGeom prst="rect">
            <a:avLst/>
          </a:prstGeom>
        </p:spPr>
        <p:txBody>
          <a:bodyPr anchor="t" rtlCol="false" tIns="0" lIns="0" bIns="0" rIns="0">
            <a:spAutoFit/>
          </a:bodyPr>
          <a:lstStyle/>
          <a:p>
            <a:pPr algn="ctr">
              <a:lnSpc>
                <a:spcPts val="9360"/>
              </a:lnSpc>
            </a:pPr>
            <a:r>
              <a:rPr lang="en-US" sz="7800">
                <a:solidFill>
                  <a:srgbClr val="FFB34F"/>
                </a:solidFill>
                <a:latin typeface="Magnolia Script Bold"/>
              </a:rPr>
              <a:t>Test Strategy</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22311" y="822960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47887">
            <a:off x="-2641296" y="-161925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00661" y="421739"/>
            <a:ext cx="9487339" cy="1423101"/>
          </a:xfrm>
          <a:custGeom>
            <a:avLst/>
            <a:gdLst/>
            <a:ahLst/>
            <a:cxnLst/>
            <a:rect r="r" b="b" t="t" l="l"/>
            <a:pathLst>
              <a:path h="1423101" w="9487339">
                <a:moveTo>
                  <a:pt x="0" y="0"/>
                </a:moveTo>
                <a:lnTo>
                  <a:pt x="9487339" y="0"/>
                </a:lnTo>
                <a:lnTo>
                  <a:pt x="9487339" y="1423101"/>
                </a:lnTo>
                <a:lnTo>
                  <a:pt x="0" y="1423101"/>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1040797" y="2057400"/>
          <a:ext cx="16218503" cy="7200900"/>
        </p:xfrm>
        <a:graphic>
          <a:graphicData uri="http://schemas.openxmlformats.org/drawingml/2006/table">
            <a:tbl>
              <a:tblPr/>
              <a:tblGrid>
                <a:gridCol w="3647118"/>
                <a:gridCol w="12571385"/>
              </a:tblGrid>
              <a:tr h="890537">
                <a:tc gridSpan="2">
                  <a:txBody>
                    <a:bodyPr anchor="t" rtlCol="false"/>
                    <a:lstStyle/>
                    <a:p>
                      <a:pPr algn="l">
                        <a:lnSpc>
                          <a:spcPts val="3079"/>
                        </a:lnSpc>
                        <a:defRPr/>
                      </a:pPr>
                      <a:r>
                        <a:rPr lang="en-US" sz="2199">
                          <a:solidFill>
                            <a:srgbClr val="000000"/>
                          </a:solidFill>
                          <a:latin typeface="Open Sans"/>
                        </a:rPr>
                        <a:t>Web Manual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Open Sans"/>
                        </a:rPr>
                        <a:t>Web Manual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68344">
                <a:tc>
                  <a:txBody>
                    <a:bodyPr anchor="t" rtlCol="false"/>
                    <a:lstStyle/>
                    <a:p>
                      <a:pPr algn="l">
                        <a:lnSpc>
                          <a:spcPts val="3079"/>
                        </a:lnSpc>
                        <a:defRPr/>
                      </a:pPr>
                      <a:r>
                        <a:rPr lang="en-US" sz="2199">
                          <a:solidFill>
                            <a:srgbClr val="000000"/>
                          </a:solidFill>
                          <a:latin typeface="Open Sans"/>
                        </a:rPr>
                        <a:t>Metode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Unit Testing: Authentication (Register dan Login), Product (Product, Category, dan Ratings), dan Transaction</a:t>
                      </a:r>
                      <a:endParaRPr lang="en-US" sz="1100"/>
                    </a:p>
                    <a:p>
                      <a:pPr algn="just">
                        <a:lnSpc>
                          <a:spcPts val="3079"/>
                        </a:lnSpc>
                      </a:pPr>
                      <a:r>
                        <a:rPr lang="en-US" sz="2199">
                          <a:solidFill>
                            <a:srgbClr val="000000"/>
                          </a:solidFill>
                          <a:latin typeface="Open Sans"/>
                        </a:rPr>
                        <a:t>Integration Testing: Authentication (Register dan Login), Product (Product, Category, dan Ratings), dan Transaction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3139">
                <a:tc>
                  <a:txBody>
                    <a:bodyPr anchor="t" rtlCol="false"/>
                    <a:lstStyle/>
                    <a:p>
                      <a:pPr algn="l">
                        <a:lnSpc>
                          <a:spcPts val="3079"/>
                        </a:lnSpc>
                        <a:defRPr/>
                      </a:pPr>
                      <a:r>
                        <a:rPr lang="en-US" sz="2199">
                          <a:solidFill>
                            <a:srgbClr val="000000"/>
                          </a:solidFill>
                          <a:latin typeface="Open Sans"/>
                        </a:rPr>
                        <a:t>Tujuan Pengujian (Test Objective)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Mengidentifikasi fungsionalitas web secara manual dengan mengecek apakah web sudah bekerja dengan baik seperti yang diharapkan secara manual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75741">
                <a:tc>
                  <a:txBody>
                    <a:bodyPr anchor="t" rtlCol="false"/>
                    <a:lstStyle/>
                    <a:p>
                      <a:pPr algn="l">
                        <a:lnSpc>
                          <a:spcPts val="3079"/>
                        </a:lnSpc>
                        <a:defRPr/>
                      </a:pPr>
                      <a:r>
                        <a:rPr lang="en-US" sz="2199">
                          <a:solidFill>
                            <a:srgbClr val="000000"/>
                          </a:solidFill>
                          <a:latin typeface="Open Sans"/>
                        </a:rPr>
                        <a:t>Teknik Pengujian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Membuat test scenario pengujian, Membuat test case pengujian, Mengecek fungsionalitas setiap tombol pada form, Mengecek fungsionalitas setiap fitur dengan berbagai kondisi input secara manual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3139">
                <a:tc>
                  <a:txBody>
                    <a:bodyPr anchor="t" rtlCol="false"/>
                    <a:lstStyle/>
                    <a:p>
                      <a:pPr algn="l">
                        <a:lnSpc>
                          <a:spcPts val="3079"/>
                        </a:lnSpc>
                        <a:defRPr/>
                      </a:pPr>
                      <a:r>
                        <a:rPr lang="en-US" sz="2199">
                          <a:solidFill>
                            <a:srgbClr val="000000"/>
                          </a:solidFill>
                          <a:latin typeface="Open Sans"/>
                        </a:rPr>
                        <a:t>Kriteria Pengujian (Completion 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Form field dapat menginputkan data untuk diolah dengan baik dan sesuai dengan spesifikasi yang diharapkan, Output harus sesuai dengan input yang telah dilakukan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316460" y="438150"/>
            <a:ext cx="6455741" cy="1181100"/>
          </a:xfrm>
          <a:prstGeom prst="rect">
            <a:avLst/>
          </a:prstGeom>
        </p:spPr>
        <p:txBody>
          <a:bodyPr anchor="t" rtlCol="false" tIns="0" lIns="0" bIns="0" rIns="0">
            <a:spAutoFit/>
          </a:bodyPr>
          <a:lstStyle/>
          <a:p>
            <a:pPr algn="ctr">
              <a:lnSpc>
                <a:spcPts val="9360"/>
              </a:lnSpc>
            </a:pPr>
            <a:r>
              <a:rPr lang="en-US" sz="7800">
                <a:solidFill>
                  <a:srgbClr val="FFB34F"/>
                </a:solidFill>
                <a:latin typeface="Magnolia Script Bold"/>
              </a:rPr>
              <a:t>Test Strategy</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22311" y="822960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47887">
            <a:off x="-2641296" y="-205740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00661" y="421739"/>
            <a:ext cx="9487339" cy="1423101"/>
          </a:xfrm>
          <a:custGeom>
            <a:avLst/>
            <a:gdLst/>
            <a:ahLst/>
            <a:cxnLst/>
            <a:rect r="r" b="b" t="t" l="l"/>
            <a:pathLst>
              <a:path h="1423101" w="9487339">
                <a:moveTo>
                  <a:pt x="0" y="0"/>
                </a:moveTo>
                <a:lnTo>
                  <a:pt x="9487339" y="0"/>
                </a:lnTo>
                <a:lnTo>
                  <a:pt x="9487339" y="1423101"/>
                </a:lnTo>
                <a:lnTo>
                  <a:pt x="0" y="1423101"/>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444954" y="1844840"/>
          <a:ext cx="17398093" cy="8372475"/>
        </p:xfrm>
        <a:graphic>
          <a:graphicData uri="http://schemas.openxmlformats.org/drawingml/2006/table">
            <a:tbl>
              <a:tblPr/>
              <a:tblGrid>
                <a:gridCol w="3646536"/>
                <a:gridCol w="13751557"/>
              </a:tblGrid>
              <a:tr h="889874">
                <a:tc gridSpan="2">
                  <a:txBody>
                    <a:bodyPr anchor="t" rtlCol="false"/>
                    <a:lstStyle/>
                    <a:p>
                      <a:pPr algn="l">
                        <a:lnSpc>
                          <a:spcPts val="3079"/>
                        </a:lnSpc>
                        <a:defRPr/>
                      </a:pPr>
                      <a:r>
                        <a:rPr lang="en-US" sz="2199">
                          <a:solidFill>
                            <a:srgbClr val="000000"/>
                          </a:solidFill>
                          <a:latin typeface="Open Sans"/>
                        </a:rPr>
                        <a:t>Web Automation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Open Sans"/>
                        </a:rPr>
                        <a:t>Web Automation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66805">
                <a:tc>
                  <a:txBody>
                    <a:bodyPr anchor="t" rtlCol="false"/>
                    <a:lstStyle/>
                    <a:p>
                      <a:pPr algn="l">
                        <a:lnSpc>
                          <a:spcPts val="3079"/>
                        </a:lnSpc>
                        <a:defRPr/>
                      </a:pPr>
                      <a:r>
                        <a:rPr lang="en-US" sz="2199">
                          <a:solidFill>
                            <a:srgbClr val="000000"/>
                          </a:solidFill>
                          <a:latin typeface="Open Sans"/>
                        </a:rPr>
                        <a:t>Metode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Unit Testing: Authentication (Register dan Login), Product (Product, Category, dan Ratings), dan Transaction</a:t>
                      </a:r>
                      <a:endParaRPr lang="en-US" sz="1100"/>
                    </a:p>
                    <a:p>
                      <a:pPr>
                        <a:lnSpc>
                          <a:spcPts val="3079"/>
                        </a:lnSpc>
                      </a:pPr>
                      <a:r>
                        <a:rPr lang="en-US" sz="2199">
                          <a:solidFill>
                            <a:srgbClr val="000000"/>
                          </a:solidFill>
                          <a:latin typeface="Open Sans"/>
                        </a:rPr>
                        <a:t>Integration Testing: Authentication (Register dan Login), Product (Product, Category, dan Ratings), dan Transaction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2185">
                <a:tc>
                  <a:txBody>
                    <a:bodyPr anchor="t" rtlCol="false"/>
                    <a:lstStyle/>
                    <a:p>
                      <a:pPr algn="l">
                        <a:lnSpc>
                          <a:spcPts val="3079"/>
                        </a:lnSpc>
                        <a:defRPr/>
                      </a:pPr>
                      <a:r>
                        <a:rPr lang="en-US" sz="2199">
                          <a:solidFill>
                            <a:srgbClr val="000000"/>
                          </a:solidFill>
                          <a:latin typeface="Open Sans"/>
                        </a:rPr>
                        <a:t>Tujuan Pengujian (Test Objective)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Mengidentifikasi fungsionalitas web secara otomatis dan memastikan bahwa setiap form input dapat melakukan input data dengan benar ke dalam database atau diproses dengan baik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51426">
                <a:tc>
                  <a:txBody>
                    <a:bodyPr anchor="t" rtlCol="false"/>
                    <a:lstStyle/>
                    <a:p>
                      <a:pPr algn="l">
                        <a:lnSpc>
                          <a:spcPts val="3079"/>
                        </a:lnSpc>
                        <a:defRPr/>
                      </a:pPr>
                      <a:r>
                        <a:rPr lang="en-US" sz="2199">
                          <a:solidFill>
                            <a:srgbClr val="000000"/>
                          </a:solidFill>
                          <a:latin typeface="Open Sans"/>
                        </a:rPr>
                        <a:t>Teknik Pengujian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Membuat test scenario berdasarkan kasus penggunaan yang diharapkan, Membuat test case dengan skenario yang telah dibuat, Memanggil elemen-elemen yang dibutuhkan untuk proses testing, seperti form dan tombol, Menjalankan test case dengan menggunakan tool automation Serenity, Verifikasi setiap hasil dari pengujian, termasuk output dan respons yang diharapkan, Membuat laporan hasil pengujian atau test report yang mencakup hasil pengujian, kesimpulan, dan rekomendasi untuk perbaikan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2185">
                <a:tc>
                  <a:txBody>
                    <a:bodyPr anchor="t" rtlCol="false"/>
                    <a:lstStyle/>
                    <a:p>
                      <a:pPr algn="l">
                        <a:lnSpc>
                          <a:spcPts val="3079"/>
                        </a:lnSpc>
                        <a:defRPr/>
                      </a:pPr>
                      <a:r>
                        <a:rPr lang="en-US" sz="2199">
                          <a:solidFill>
                            <a:srgbClr val="000000"/>
                          </a:solidFill>
                          <a:latin typeface="Open Sans"/>
                        </a:rPr>
                        <a:t>Kriteria Pengujian (Completion 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Form field dapat menginputkan data untuk diolah dengan baik dan sesuai dengan spesifikasi yang diharapkan, Output harus sesuai dengan input yang telah dilakukan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316460" y="438150"/>
            <a:ext cx="6455741" cy="1181100"/>
          </a:xfrm>
          <a:prstGeom prst="rect">
            <a:avLst/>
          </a:prstGeom>
        </p:spPr>
        <p:txBody>
          <a:bodyPr anchor="t" rtlCol="false" tIns="0" lIns="0" bIns="0" rIns="0">
            <a:spAutoFit/>
          </a:bodyPr>
          <a:lstStyle/>
          <a:p>
            <a:pPr algn="ctr">
              <a:lnSpc>
                <a:spcPts val="9360"/>
              </a:lnSpc>
            </a:pPr>
            <a:r>
              <a:rPr lang="en-US" sz="7800">
                <a:solidFill>
                  <a:srgbClr val="FFB34F"/>
                </a:solidFill>
                <a:latin typeface="Magnolia Script Bold"/>
              </a:rPr>
              <a:t>Test Strategy</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22311" y="822960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47887">
            <a:off x="-2641296" y="-205740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00661" y="421739"/>
            <a:ext cx="9487339" cy="1423101"/>
          </a:xfrm>
          <a:custGeom>
            <a:avLst/>
            <a:gdLst/>
            <a:ahLst/>
            <a:cxnLst/>
            <a:rect r="r" b="b" t="t" l="l"/>
            <a:pathLst>
              <a:path h="1423101" w="9487339">
                <a:moveTo>
                  <a:pt x="0" y="0"/>
                </a:moveTo>
                <a:lnTo>
                  <a:pt x="9487339" y="0"/>
                </a:lnTo>
                <a:lnTo>
                  <a:pt x="9487339" y="1423101"/>
                </a:lnTo>
                <a:lnTo>
                  <a:pt x="0" y="1423101"/>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1343025" y="2388598"/>
          <a:ext cx="15601950" cy="6029325"/>
        </p:xfrm>
        <a:graphic>
          <a:graphicData uri="http://schemas.openxmlformats.org/drawingml/2006/table">
            <a:tbl>
              <a:tblPr/>
              <a:tblGrid>
                <a:gridCol w="3647457"/>
                <a:gridCol w="11954493"/>
              </a:tblGrid>
              <a:tr h="891458">
                <a:tc gridSpan="2">
                  <a:txBody>
                    <a:bodyPr anchor="t" rtlCol="false"/>
                    <a:lstStyle/>
                    <a:p>
                      <a:pPr algn="l">
                        <a:lnSpc>
                          <a:spcPts val="3079"/>
                        </a:lnSpc>
                        <a:defRPr/>
                      </a:pPr>
                      <a:r>
                        <a:rPr lang="en-US" sz="2199">
                          <a:solidFill>
                            <a:srgbClr val="000000"/>
                          </a:solidFill>
                          <a:latin typeface="Open Sans"/>
                        </a:rPr>
                        <a:t>Mobile Manual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Open Sans"/>
                        </a:rPr>
                        <a:t>Mobile Manual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1458">
                <a:tc>
                  <a:txBody>
                    <a:bodyPr anchor="t" rtlCol="false"/>
                    <a:lstStyle/>
                    <a:p>
                      <a:pPr algn="l">
                        <a:lnSpc>
                          <a:spcPts val="3079"/>
                        </a:lnSpc>
                        <a:defRPr/>
                      </a:pPr>
                      <a:r>
                        <a:rPr lang="en-US" sz="2199">
                          <a:solidFill>
                            <a:srgbClr val="000000"/>
                          </a:solidFill>
                          <a:latin typeface="Open Sans"/>
                        </a:rPr>
                        <a:t>Metode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Unit Testing: Add Item, Reset dan Delete Item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4467">
                <a:tc>
                  <a:txBody>
                    <a:bodyPr anchor="t" rtlCol="false"/>
                    <a:lstStyle/>
                    <a:p>
                      <a:pPr algn="l">
                        <a:lnSpc>
                          <a:spcPts val="3079"/>
                        </a:lnSpc>
                        <a:defRPr/>
                      </a:pPr>
                      <a:r>
                        <a:rPr lang="en-US" sz="2199">
                          <a:solidFill>
                            <a:srgbClr val="000000"/>
                          </a:solidFill>
                          <a:latin typeface="Open Sans"/>
                        </a:rPr>
                        <a:t>Tujuan Pengujian (Test Objective)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Mengidentifikasi fungsionalitas mobile secara manual dengan mengecek apakah aplikasi sudah bekerja dengan baik seperti yang diharapkan secara manual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77475">
                <a:tc>
                  <a:txBody>
                    <a:bodyPr anchor="t" rtlCol="false"/>
                    <a:lstStyle/>
                    <a:p>
                      <a:pPr algn="l">
                        <a:lnSpc>
                          <a:spcPts val="3079"/>
                        </a:lnSpc>
                        <a:defRPr/>
                      </a:pPr>
                      <a:r>
                        <a:rPr lang="en-US" sz="2199">
                          <a:solidFill>
                            <a:srgbClr val="000000"/>
                          </a:solidFill>
                          <a:latin typeface="Open Sans"/>
                        </a:rPr>
                        <a:t>Teknik Pengujian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Membuat test scenario pengujian, Membuat test case pengujian, Mengecek fungsionalitas setiap tombol pada form, Mengecek fungsionalitas setiap fitur dengan berbagai kondisi input secara manual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4467">
                <a:tc>
                  <a:txBody>
                    <a:bodyPr anchor="t" rtlCol="false"/>
                    <a:lstStyle/>
                    <a:p>
                      <a:pPr algn="l">
                        <a:lnSpc>
                          <a:spcPts val="3079"/>
                        </a:lnSpc>
                        <a:defRPr/>
                      </a:pPr>
                      <a:r>
                        <a:rPr lang="en-US" sz="2199">
                          <a:solidFill>
                            <a:srgbClr val="000000"/>
                          </a:solidFill>
                          <a:latin typeface="Open Sans"/>
                        </a:rPr>
                        <a:t>Kriteria Pengujian (Completion 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Form field dapat menginputkan data untuk diolah dengan baik dan sesuai dengan spesifikasi yang diharapkan, Output harus sesuai dengan input yang telah dilakukan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316460" y="438150"/>
            <a:ext cx="6455741" cy="1181100"/>
          </a:xfrm>
          <a:prstGeom prst="rect">
            <a:avLst/>
          </a:prstGeom>
        </p:spPr>
        <p:txBody>
          <a:bodyPr anchor="t" rtlCol="false" tIns="0" lIns="0" bIns="0" rIns="0">
            <a:spAutoFit/>
          </a:bodyPr>
          <a:lstStyle/>
          <a:p>
            <a:pPr algn="ctr">
              <a:lnSpc>
                <a:spcPts val="9360"/>
              </a:lnSpc>
            </a:pPr>
            <a:r>
              <a:rPr lang="en-US" sz="7800">
                <a:solidFill>
                  <a:srgbClr val="FFB34F"/>
                </a:solidFill>
                <a:latin typeface="Magnolia Script Bold"/>
              </a:rPr>
              <a:t>Test Strategy</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22311" y="822960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47887">
            <a:off x="-2641296" y="-2057400"/>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00661" y="421739"/>
            <a:ext cx="9487339" cy="1423101"/>
          </a:xfrm>
          <a:custGeom>
            <a:avLst/>
            <a:gdLst/>
            <a:ahLst/>
            <a:cxnLst/>
            <a:rect r="r" b="b" t="t" l="l"/>
            <a:pathLst>
              <a:path h="1423101" w="9487339">
                <a:moveTo>
                  <a:pt x="0" y="0"/>
                </a:moveTo>
                <a:lnTo>
                  <a:pt x="9487339" y="0"/>
                </a:lnTo>
                <a:lnTo>
                  <a:pt x="9487339" y="1423101"/>
                </a:lnTo>
                <a:lnTo>
                  <a:pt x="0" y="1423101"/>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771525" y="2057400"/>
          <a:ext cx="16744950" cy="7200900"/>
        </p:xfrm>
        <a:graphic>
          <a:graphicData uri="http://schemas.openxmlformats.org/drawingml/2006/table">
            <a:tbl>
              <a:tblPr/>
              <a:tblGrid>
                <a:gridCol w="3646848"/>
                <a:gridCol w="13098102"/>
              </a:tblGrid>
              <a:tr h="890537">
                <a:tc gridSpan="2">
                  <a:txBody>
                    <a:bodyPr anchor="t" rtlCol="false"/>
                    <a:lstStyle/>
                    <a:p>
                      <a:pPr algn="l">
                        <a:lnSpc>
                          <a:spcPts val="3079"/>
                        </a:lnSpc>
                        <a:defRPr/>
                      </a:pPr>
                      <a:r>
                        <a:rPr lang="en-US" sz="2199">
                          <a:solidFill>
                            <a:srgbClr val="000000"/>
                          </a:solidFill>
                          <a:latin typeface="Open Sans"/>
                        </a:rPr>
                        <a:t>Mobile Automation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Open Sans"/>
                        </a:rPr>
                        <a:t>Mobile Automation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0537">
                <a:tc>
                  <a:txBody>
                    <a:bodyPr anchor="t" rtlCol="false"/>
                    <a:lstStyle/>
                    <a:p>
                      <a:pPr algn="l">
                        <a:lnSpc>
                          <a:spcPts val="3079"/>
                        </a:lnSpc>
                        <a:defRPr/>
                      </a:pPr>
                      <a:r>
                        <a:rPr lang="en-US" sz="2199">
                          <a:solidFill>
                            <a:srgbClr val="000000"/>
                          </a:solidFill>
                          <a:latin typeface="Open Sans"/>
                        </a:rPr>
                        <a:t>Metode 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Unit Testing: Add Item, Reset dan Delete Item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3139">
                <a:tc>
                  <a:txBody>
                    <a:bodyPr anchor="t" rtlCol="false"/>
                    <a:lstStyle/>
                    <a:p>
                      <a:pPr algn="l">
                        <a:lnSpc>
                          <a:spcPts val="3079"/>
                        </a:lnSpc>
                        <a:defRPr/>
                      </a:pPr>
                      <a:r>
                        <a:rPr lang="en-US" sz="2199">
                          <a:solidFill>
                            <a:srgbClr val="000000"/>
                          </a:solidFill>
                          <a:latin typeface="Open Sans"/>
                        </a:rPr>
                        <a:t>Tujuan Pengujian (Test Objective)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Mengidentifikasi fungsionalitas mobile secara otomatis dan memastikan bahwa setiap form input dapat melakukan input data dengan benar ke dalam database atau diproses dengan baik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53548">
                <a:tc>
                  <a:txBody>
                    <a:bodyPr anchor="t" rtlCol="false"/>
                    <a:lstStyle/>
                    <a:p>
                      <a:pPr algn="l">
                        <a:lnSpc>
                          <a:spcPts val="3079"/>
                        </a:lnSpc>
                        <a:defRPr/>
                      </a:pPr>
                      <a:r>
                        <a:rPr lang="en-US" sz="2199">
                          <a:solidFill>
                            <a:srgbClr val="000000"/>
                          </a:solidFill>
                          <a:latin typeface="Open Sans"/>
                        </a:rPr>
                        <a:t>Teknik Pengujian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079"/>
                        </a:lnSpc>
                        <a:defRPr/>
                      </a:pPr>
                      <a:r>
                        <a:rPr lang="en-US" sz="2199">
                          <a:solidFill>
                            <a:srgbClr val="000000"/>
                          </a:solidFill>
                          <a:latin typeface="Open Sans"/>
                        </a:rPr>
                        <a:t>Membuat test scenario berdasarkan kasus penggunaan yang diharapkan, Membuat test case dengan skenario yang telah dibuat, Memanggil elemen-elemen yang dibutuhkan untuk proses testing, seperti form dan tombol, Menjalankan test case dengan menggunakan tool automation Katalon, Verifikasi setiap hasil dari pengujian, termasuk output dan respons yang diharapkan, Membuat laporan hasil pengujian atau test report yang mencakup hasil pengujian, kesimpulan, dan rekomendasi untuk perbaikan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3139">
                <a:tc>
                  <a:txBody>
                    <a:bodyPr anchor="t" rtlCol="false"/>
                    <a:lstStyle/>
                    <a:p>
                      <a:pPr algn="l">
                        <a:lnSpc>
                          <a:spcPts val="3079"/>
                        </a:lnSpc>
                        <a:defRPr/>
                      </a:pPr>
                      <a:r>
                        <a:rPr lang="en-US" sz="2199">
                          <a:solidFill>
                            <a:srgbClr val="000000"/>
                          </a:solidFill>
                          <a:latin typeface="Open Sans"/>
                        </a:rPr>
                        <a:t>Kriteria Pengujian (Completion 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Form field dapat menginputkan data untuk diolah dengan baik dan sesuai dengan spesifikasi yang diharapkan, Output harus sesuai dengan input yang telah dilakukan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316460" y="438150"/>
            <a:ext cx="6455741" cy="1181100"/>
          </a:xfrm>
          <a:prstGeom prst="rect">
            <a:avLst/>
          </a:prstGeom>
        </p:spPr>
        <p:txBody>
          <a:bodyPr anchor="t" rtlCol="false" tIns="0" lIns="0" bIns="0" rIns="0">
            <a:spAutoFit/>
          </a:bodyPr>
          <a:lstStyle/>
          <a:p>
            <a:pPr algn="ctr">
              <a:lnSpc>
                <a:spcPts val="9360"/>
              </a:lnSpc>
            </a:pPr>
            <a:r>
              <a:rPr lang="en-US" sz="7800">
                <a:solidFill>
                  <a:srgbClr val="FFB34F"/>
                </a:solidFill>
                <a:latin typeface="Magnolia Script Bold"/>
              </a:rPr>
              <a:t>Test Strategy</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6196">
            <a:off x="14600204" y="7801638"/>
            <a:ext cx="6381430" cy="4970724"/>
          </a:xfrm>
          <a:custGeom>
            <a:avLst/>
            <a:gdLst/>
            <a:ahLst/>
            <a:cxnLst/>
            <a:rect r="r" b="b" t="t" l="l"/>
            <a:pathLst>
              <a:path h="4970724" w="6381430">
                <a:moveTo>
                  <a:pt x="0" y="0"/>
                </a:moveTo>
                <a:lnTo>
                  <a:pt x="6381430" y="0"/>
                </a:lnTo>
                <a:lnTo>
                  <a:pt x="6381430" y="4970724"/>
                </a:lnTo>
                <a:lnTo>
                  <a:pt x="0" y="497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6196">
            <a:off x="15308469" y="3133754"/>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6196">
            <a:off x="15308469" y="5164230"/>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6196">
            <a:off x="15805550" y="616841"/>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36196">
            <a:off x="14613228" y="-1933669"/>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8329">
            <a:off x="-277897" y="6251563"/>
            <a:ext cx="2538327" cy="3683588"/>
          </a:xfrm>
          <a:custGeom>
            <a:avLst/>
            <a:gdLst/>
            <a:ahLst/>
            <a:cxnLst/>
            <a:rect r="r" b="b" t="t" l="l"/>
            <a:pathLst>
              <a:path h="3683588" w="2538327">
                <a:moveTo>
                  <a:pt x="0" y="0"/>
                </a:moveTo>
                <a:lnTo>
                  <a:pt x="2538327" y="0"/>
                </a:lnTo>
                <a:lnTo>
                  <a:pt x="2538327" y="3683588"/>
                </a:lnTo>
                <a:lnTo>
                  <a:pt x="0" y="3683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885553" y="1855848"/>
            <a:ext cx="6700670" cy="1066800"/>
          </a:xfrm>
          <a:prstGeom prst="rect">
            <a:avLst/>
          </a:prstGeom>
        </p:spPr>
        <p:txBody>
          <a:bodyPr anchor="t" rtlCol="false" tIns="0" lIns="0" bIns="0" rIns="0">
            <a:spAutoFit/>
          </a:bodyPr>
          <a:lstStyle/>
          <a:p>
            <a:pPr>
              <a:lnSpc>
                <a:spcPts val="8400"/>
              </a:lnSpc>
            </a:pPr>
            <a:r>
              <a:rPr lang="en-US" sz="7000">
                <a:solidFill>
                  <a:srgbClr val="343434"/>
                </a:solidFill>
                <a:latin typeface="Magnolia Script Bold"/>
              </a:rPr>
              <a:t>Latar Belakang</a:t>
            </a:r>
          </a:p>
        </p:txBody>
      </p:sp>
      <p:sp>
        <p:nvSpPr>
          <p:cNvPr name="TextBox 9" id="9"/>
          <p:cNvSpPr txBox="true"/>
          <p:nvPr/>
        </p:nvSpPr>
        <p:spPr>
          <a:xfrm rot="0">
            <a:off x="2436517" y="3122673"/>
            <a:ext cx="12348277" cy="6424930"/>
          </a:xfrm>
          <a:prstGeom prst="rect">
            <a:avLst/>
          </a:prstGeom>
        </p:spPr>
        <p:txBody>
          <a:bodyPr anchor="t" rtlCol="false" tIns="0" lIns="0" bIns="0" rIns="0">
            <a:spAutoFit/>
          </a:bodyPr>
          <a:lstStyle/>
          <a:p>
            <a:pPr algn="just">
              <a:lnSpc>
                <a:spcPts val="3919"/>
              </a:lnSpc>
            </a:pPr>
            <a:r>
              <a:rPr lang="en-US" sz="2799">
                <a:solidFill>
                  <a:srgbClr val="343434"/>
                </a:solidFill>
                <a:latin typeface="Open Sans"/>
              </a:rPr>
              <a:t>Alterra Academy telah mengembangkan sebuah platform pembelanjaan yang dikenal sebagai AltaShop, yang tersedia dalam bentuk Mobile dan Web. Untuk memastikan bahwa aplikasi tersebut berfungsi sebagaimana mestinya, akan dilakukan pengujian perangkat lunak yang meliputi RESTful API, Web UI testing, dan Mobile testing. Tujuan dari pengujian perangkat lunak ini sangat penting untuk memastikan bahwa sistem yang diuji sejalan dengan persyaratan yang telah ditetapkan sebelumnya, serta untuk mengidentifikasi kemungkinan bug/cacat yang mungkin muncul pada sistem yang dibuat. Dengan melakukan pengujian ini, diharapkan dapat memastikan bahwa aplikasi AltaShop dapat berjalan dengan baik, aman, dan stabil pada berbagai platform, serta memenuhi persyaratan bisnis dan pengguna.</a:t>
            </a:r>
          </a:p>
          <a:p>
            <a:pPr algn="just">
              <a:lnSpc>
                <a:spcPts val="3919"/>
              </a:lnSpc>
            </a:pPr>
          </a:p>
        </p:txBody>
      </p:sp>
      <p:sp>
        <p:nvSpPr>
          <p:cNvPr name="Freeform 10" id="10"/>
          <p:cNvSpPr/>
          <p:nvPr/>
        </p:nvSpPr>
        <p:spPr>
          <a:xfrm flipH="false" flipV="false" rot="0">
            <a:off x="4928008" y="314420"/>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6"/>
            <a:stretch>
              <a:fillRect l="0" t="0" r="0" b="0"/>
            </a:stretch>
          </a:blipFill>
        </p:spPr>
      </p:sp>
      <p:sp>
        <p:nvSpPr>
          <p:cNvPr name="Freeform 11" id="11"/>
          <p:cNvSpPr/>
          <p:nvPr/>
        </p:nvSpPr>
        <p:spPr>
          <a:xfrm flipH="false" flipV="false" rot="0">
            <a:off x="7817999" y="408821"/>
            <a:ext cx="2652003" cy="1374636"/>
          </a:xfrm>
          <a:custGeom>
            <a:avLst/>
            <a:gdLst/>
            <a:ahLst/>
            <a:cxnLst/>
            <a:rect r="r" b="b" t="t" l="l"/>
            <a:pathLst>
              <a:path h="1374636" w="2652003">
                <a:moveTo>
                  <a:pt x="0" y="0"/>
                </a:moveTo>
                <a:lnTo>
                  <a:pt x="2652002" y="0"/>
                </a:lnTo>
                <a:lnTo>
                  <a:pt x="2652002" y="1374636"/>
                </a:lnTo>
                <a:lnTo>
                  <a:pt x="0" y="1374636"/>
                </a:lnTo>
                <a:lnTo>
                  <a:pt x="0" y="0"/>
                </a:lnTo>
                <a:close/>
              </a:path>
            </a:pathLst>
          </a:custGeom>
          <a:blipFill>
            <a:blip r:embed="rId7"/>
            <a:stretch>
              <a:fillRect l="-24086" t="0" r="-23620" b="0"/>
            </a:stretch>
          </a:blipFill>
        </p:spPr>
      </p:sp>
      <p:sp>
        <p:nvSpPr>
          <p:cNvPr name="Freeform 12" id="12"/>
          <p:cNvSpPr/>
          <p:nvPr/>
        </p:nvSpPr>
        <p:spPr>
          <a:xfrm flipH="false" flipV="false" rot="0">
            <a:off x="10470001" y="347968"/>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679465">
            <a:off x="12046017" y="-818886"/>
            <a:ext cx="13361552" cy="12496271"/>
          </a:xfrm>
          <a:custGeom>
            <a:avLst/>
            <a:gdLst/>
            <a:ahLst/>
            <a:cxnLst/>
            <a:rect r="r" b="b" t="t" l="l"/>
            <a:pathLst>
              <a:path h="12496271" w="13361552">
                <a:moveTo>
                  <a:pt x="0" y="0"/>
                </a:moveTo>
                <a:lnTo>
                  <a:pt x="13361553" y="0"/>
                </a:lnTo>
                <a:lnTo>
                  <a:pt x="13361553" y="12496272"/>
                </a:lnTo>
                <a:lnTo>
                  <a:pt x="0" y="12496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25631">
            <a:off x="14941151" y="-807996"/>
            <a:ext cx="5134469" cy="4801966"/>
          </a:xfrm>
          <a:custGeom>
            <a:avLst/>
            <a:gdLst/>
            <a:ahLst/>
            <a:cxnLst/>
            <a:rect r="r" b="b" t="t" l="l"/>
            <a:pathLst>
              <a:path h="4801966" w="5134469">
                <a:moveTo>
                  <a:pt x="0" y="0"/>
                </a:moveTo>
                <a:lnTo>
                  <a:pt x="5134469" y="0"/>
                </a:lnTo>
                <a:lnTo>
                  <a:pt x="5134469" y="4801966"/>
                </a:lnTo>
                <a:lnTo>
                  <a:pt x="0" y="480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3167773">
            <a:off x="15625239" y="7001671"/>
            <a:ext cx="4961277" cy="4639990"/>
          </a:xfrm>
          <a:custGeom>
            <a:avLst/>
            <a:gdLst/>
            <a:ahLst/>
            <a:cxnLst/>
            <a:rect r="r" b="b" t="t" l="l"/>
            <a:pathLst>
              <a:path h="4639990" w="4961277">
                <a:moveTo>
                  <a:pt x="4961277" y="0"/>
                </a:moveTo>
                <a:lnTo>
                  <a:pt x="0" y="0"/>
                </a:lnTo>
                <a:lnTo>
                  <a:pt x="0" y="4639989"/>
                </a:lnTo>
                <a:lnTo>
                  <a:pt x="4961277" y="4639989"/>
                </a:lnTo>
                <a:lnTo>
                  <a:pt x="496127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196857" y="246981"/>
            <a:ext cx="2889990" cy="1563437"/>
          </a:xfrm>
          <a:custGeom>
            <a:avLst/>
            <a:gdLst/>
            <a:ahLst/>
            <a:cxnLst/>
            <a:rect r="r" b="b" t="t" l="l"/>
            <a:pathLst>
              <a:path h="1563437" w="2889990">
                <a:moveTo>
                  <a:pt x="0" y="0"/>
                </a:moveTo>
                <a:lnTo>
                  <a:pt x="2889990" y="0"/>
                </a:lnTo>
                <a:lnTo>
                  <a:pt x="2889990" y="1563438"/>
                </a:lnTo>
                <a:lnTo>
                  <a:pt x="0" y="1563438"/>
                </a:lnTo>
                <a:lnTo>
                  <a:pt x="0" y="0"/>
                </a:lnTo>
                <a:close/>
              </a:path>
            </a:pathLst>
          </a:custGeom>
          <a:blipFill>
            <a:blip r:embed="rId6"/>
            <a:stretch>
              <a:fillRect l="0" t="0" r="0" b="0"/>
            </a:stretch>
          </a:blipFill>
        </p:spPr>
      </p:sp>
      <p:sp>
        <p:nvSpPr>
          <p:cNvPr name="Freeform 6" id="6"/>
          <p:cNvSpPr/>
          <p:nvPr/>
        </p:nvSpPr>
        <p:spPr>
          <a:xfrm flipH="false" flipV="false" rot="0">
            <a:off x="6086847" y="341382"/>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7"/>
            <a:stretch>
              <a:fillRect l="-24086" t="0" r="-23620" b="0"/>
            </a:stretch>
          </a:blipFill>
        </p:spPr>
      </p:sp>
      <p:sp>
        <p:nvSpPr>
          <p:cNvPr name="Freeform 7" id="7"/>
          <p:cNvSpPr/>
          <p:nvPr/>
        </p:nvSpPr>
        <p:spPr>
          <a:xfrm flipH="false" flipV="false" rot="0">
            <a:off x="8738850" y="280529"/>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
        <p:nvSpPr>
          <p:cNvPr name="Freeform 8" id="8"/>
          <p:cNvSpPr/>
          <p:nvPr/>
        </p:nvSpPr>
        <p:spPr>
          <a:xfrm flipH="false" flipV="false" rot="0">
            <a:off x="379722" y="1810419"/>
            <a:ext cx="10017349" cy="1352342"/>
          </a:xfrm>
          <a:custGeom>
            <a:avLst/>
            <a:gdLst/>
            <a:ahLst/>
            <a:cxnLst/>
            <a:rect r="r" b="b" t="t" l="l"/>
            <a:pathLst>
              <a:path h="1352342" w="10017349">
                <a:moveTo>
                  <a:pt x="0" y="0"/>
                </a:moveTo>
                <a:lnTo>
                  <a:pt x="10017349" y="0"/>
                </a:lnTo>
                <a:lnTo>
                  <a:pt x="10017349" y="1352342"/>
                </a:lnTo>
                <a:lnTo>
                  <a:pt x="0" y="13523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723745" y="3439355"/>
            <a:ext cx="3420255" cy="3420255"/>
          </a:xfrm>
          <a:custGeom>
            <a:avLst/>
            <a:gdLst/>
            <a:ahLst/>
            <a:cxnLst/>
            <a:rect r="r" b="b" t="t" l="l"/>
            <a:pathLst>
              <a:path h="3420255" w="3420255">
                <a:moveTo>
                  <a:pt x="0" y="0"/>
                </a:moveTo>
                <a:lnTo>
                  <a:pt x="3420255" y="0"/>
                </a:lnTo>
                <a:lnTo>
                  <a:pt x="3420255" y="3420255"/>
                </a:lnTo>
                <a:lnTo>
                  <a:pt x="0" y="342025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486729" y="3442897"/>
            <a:ext cx="3420255" cy="3420255"/>
          </a:xfrm>
          <a:custGeom>
            <a:avLst/>
            <a:gdLst/>
            <a:ahLst/>
            <a:cxnLst/>
            <a:rect r="r" b="b" t="t" l="l"/>
            <a:pathLst>
              <a:path h="3420255" w="3420255">
                <a:moveTo>
                  <a:pt x="0" y="0"/>
                </a:moveTo>
                <a:lnTo>
                  <a:pt x="3420255" y="0"/>
                </a:lnTo>
                <a:lnTo>
                  <a:pt x="3420255" y="3420256"/>
                </a:lnTo>
                <a:lnTo>
                  <a:pt x="0" y="34202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9848817" y="3439355"/>
            <a:ext cx="3420255" cy="3420255"/>
          </a:xfrm>
          <a:custGeom>
            <a:avLst/>
            <a:gdLst/>
            <a:ahLst/>
            <a:cxnLst/>
            <a:rect r="r" b="b" t="t" l="l"/>
            <a:pathLst>
              <a:path h="3420255" w="3420255">
                <a:moveTo>
                  <a:pt x="0" y="0"/>
                </a:moveTo>
                <a:lnTo>
                  <a:pt x="3420255" y="0"/>
                </a:lnTo>
                <a:lnTo>
                  <a:pt x="3420255" y="3420255"/>
                </a:lnTo>
                <a:lnTo>
                  <a:pt x="0" y="34202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2" id="12"/>
          <p:cNvSpPr txBox="true"/>
          <p:nvPr/>
        </p:nvSpPr>
        <p:spPr>
          <a:xfrm rot="0">
            <a:off x="379722" y="1819944"/>
            <a:ext cx="9232481" cy="1047750"/>
          </a:xfrm>
          <a:prstGeom prst="rect">
            <a:avLst/>
          </a:prstGeom>
        </p:spPr>
        <p:txBody>
          <a:bodyPr anchor="t" rtlCol="false" tIns="0" lIns="0" bIns="0" rIns="0">
            <a:spAutoFit/>
          </a:bodyPr>
          <a:lstStyle/>
          <a:p>
            <a:pPr>
              <a:lnSpc>
                <a:spcPts val="8399"/>
              </a:lnSpc>
            </a:pPr>
            <a:r>
              <a:rPr lang="en-US" sz="6999">
                <a:solidFill>
                  <a:srgbClr val="343434"/>
                </a:solidFill>
                <a:latin typeface="Magnolia Script Bold"/>
              </a:rPr>
              <a:t>Report Manual Testing</a:t>
            </a:r>
          </a:p>
        </p:txBody>
      </p:sp>
      <p:sp>
        <p:nvSpPr>
          <p:cNvPr name="TextBox 13" id="13"/>
          <p:cNvSpPr txBox="true"/>
          <p:nvPr/>
        </p:nvSpPr>
        <p:spPr>
          <a:xfrm rot="0">
            <a:off x="2855329" y="7091753"/>
            <a:ext cx="861011"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API</a:t>
            </a:r>
          </a:p>
        </p:txBody>
      </p:sp>
      <p:sp>
        <p:nvSpPr>
          <p:cNvPr name="TextBox 14" id="14"/>
          <p:cNvSpPr txBox="true"/>
          <p:nvPr/>
        </p:nvSpPr>
        <p:spPr>
          <a:xfrm rot="0">
            <a:off x="6616891" y="7088579"/>
            <a:ext cx="1595797"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WEBUI</a:t>
            </a:r>
          </a:p>
        </p:txBody>
      </p:sp>
      <p:sp>
        <p:nvSpPr>
          <p:cNvPr name="TextBox 15" id="15"/>
          <p:cNvSpPr txBox="true"/>
          <p:nvPr/>
        </p:nvSpPr>
        <p:spPr>
          <a:xfrm rot="0">
            <a:off x="10761046" y="7088579"/>
            <a:ext cx="1595797"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Mobile</a:t>
            </a:r>
          </a:p>
        </p:txBody>
      </p:sp>
      <p:sp>
        <p:nvSpPr>
          <p:cNvPr name="TextBox 16" id="16"/>
          <p:cNvSpPr txBox="true"/>
          <p:nvPr/>
        </p:nvSpPr>
        <p:spPr>
          <a:xfrm rot="0">
            <a:off x="6875484" y="4851032"/>
            <a:ext cx="1116776" cy="600075"/>
          </a:xfrm>
          <a:prstGeom prst="rect">
            <a:avLst/>
          </a:prstGeom>
        </p:spPr>
        <p:txBody>
          <a:bodyPr anchor="t" rtlCol="false" tIns="0" lIns="0" bIns="0" rIns="0">
            <a:spAutoFit/>
          </a:bodyPr>
          <a:lstStyle/>
          <a:p>
            <a:pPr>
              <a:lnSpc>
                <a:spcPts val="4799"/>
              </a:lnSpc>
            </a:pPr>
            <a:r>
              <a:rPr lang="en-US" sz="3999">
                <a:solidFill>
                  <a:srgbClr val="343434"/>
                </a:solidFill>
                <a:latin typeface="Magnolia Script Bold"/>
              </a:rPr>
              <a:t>88%</a:t>
            </a:r>
          </a:p>
        </p:txBody>
      </p:sp>
      <p:sp>
        <p:nvSpPr>
          <p:cNvPr name="TextBox 17" id="17"/>
          <p:cNvSpPr txBox="true"/>
          <p:nvPr/>
        </p:nvSpPr>
        <p:spPr>
          <a:xfrm rot="0">
            <a:off x="2638468" y="4854575"/>
            <a:ext cx="1116776" cy="600075"/>
          </a:xfrm>
          <a:prstGeom prst="rect">
            <a:avLst/>
          </a:prstGeom>
        </p:spPr>
        <p:txBody>
          <a:bodyPr anchor="t" rtlCol="false" tIns="0" lIns="0" bIns="0" rIns="0">
            <a:spAutoFit/>
          </a:bodyPr>
          <a:lstStyle/>
          <a:p>
            <a:pPr>
              <a:lnSpc>
                <a:spcPts val="4799"/>
              </a:lnSpc>
            </a:pPr>
            <a:r>
              <a:rPr lang="en-US" sz="3999">
                <a:solidFill>
                  <a:srgbClr val="343434"/>
                </a:solidFill>
                <a:latin typeface="Magnolia Script Bold"/>
              </a:rPr>
              <a:t>86%</a:t>
            </a:r>
          </a:p>
        </p:txBody>
      </p:sp>
      <p:sp>
        <p:nvSpPr>
          <p:cNvPr name="TextBox 18" id="18"/>
          <p:cNvSpPr txBox="true"/>
          <p:nvPr/>
        </p:nvSpPr>
        <p:spPr>
          <a:xfrm rot="0">
            <a:off x="2442151" y="7815653"/>
            <a:ext cx="2199701" cy="1543051"/>
          </a:xfrm>
          <a:prstGeom prst="rect">
            <a:avLst/>
          </a:prstGeom>
        </p:spPr>
        <p:txBody>
          <a:bodyPr anchor="t" rtlCol="false" tIns="0" lIns="0" bIns="0" rIns="0">
            <a:spAutoFit/>
          </a:bodyPr>
          <a:lstStyle/>
          <a:p>
            <a:pPr algn="just">
              <a:lnSpc>
                <a:spcPts val="4199"/>
              </a:lnSpc>
            </a:pPr>
            <a:r>
              <a:rPr lang="en-US" sz="2999">
                <a:solidFill>
                  <a:srgbClr val="000000"/>
                </a:solidFill>
                <a:latin typeface="Open Sans"/>
              </a:rPr>
              <a:t>68 </a:t>
            </a:r>
            <a:r>
              <a:rPr lang="en-US" sz="2999">
                <a:solidFill>
                  <a:srgbClr val="00B803"/>
                </a:solidFill>
                <a:latin typeface="Open Sans"/>
              </a:rPr>
              <a:t>Passed</a:t>
            </a:r>
            <a:r>
              <a:rPr lang="en-US" sz="2999">
                <a:solidFill>
                  <a:srgbClr val="000000"/>
                </a:solidFill>
                <a:latin typeface="Open Sans"/>
              </a:rPr>
              <a:t>, </a:t>
            </a:r>
          </a:p>
          <a:p>
            <a:pPr algn="just">
              <a:lnSpc>
                <a:spcPts val="4199"/>
              </a:lnSpc>
            </a:pPr>
            <a:r>
              <a:rPr lang="en-US" sz="2999">
                <a:solidFill>
                  <a:srgbClr val="000000"/>
                </a:solidFill>
                <a:latin typeface="Open Sans"/>
              </a:rPr>
              <a:t>10 </a:t>
            </a:r>
            <a:r>
              <a:rPr lang="en-US" sz="2999">
                <a:solidFill>
                  <a:srgbClr val="D80101"/>
                </a:solidFill>
                <a:latin typeface="Open Sans"/>
              </a:rPr>
              <a:t>Failed</a:t>
            </a:r>
            <a:r>
              <a:rPr lang="en-US" sz="2999">
                <a:solidFill>
                  <a:srgbClr val="000000"/>
                </a:solidFill>
                <a:latin typeface="Open Sans"/>
              </a:rPr>
              <a:t>, </a:t>
            </a:r>
          </a:p>
          <a:p>
            <a:pPr algn="just">
              <a:lnSpc>
                <a:spcPts val="4199"/>
              </a:lnSpc>
              <a:spcBef>
                <a:spcPct val="0"/>
              </a:spcBef>
            </a:pPr>
            <a:r>
              <a:rPr lang="en-US" sz="2999">
                <a:solidFill>
                  <a:srgbClr val="000000"/>
                </a:solidFill>
                <a:latin typeface="Open Sans"/>
              </a:rPr>
              <a:t>0 </a:t>
            </a:r>
            <a:r>
              <a:rPr lang="en-US" sz="2999">
                <a:solidFill>
                  <a:srgbClr val="BABEC1"/>
                </a:solidFill>
                <a:latin typeface="Open Sans"/>
              </a:rPr>
              <a:t>Not Run</a:t>
            </a:r>
          </a:p>
        </p:txBody>
      </p:sp>
      <p:sp>
        <p:nvSpPr>
          <p:cNvPr name="TextBox 19" id="19"/>
          <p:cNvSpPr txBox="true"/>
          <p:nvPr/>
        </p:nvSpPr>
        <p:spPr>
          <a:xfrm rot="0">
            <a:off x="6312998" y="7815653"/>
            <a:ext cx="2199701" cy="1543051"/>
          </a:xfrm>
          <a:prstGeom prst="rect">
            <a:avLst/>
          </a:prstGeom>
        </p:spPr>
        <p:txBody>
          <a:bodyPr anchor="t" rtlCol="false" tIns="0" lIns="0" bIns="0" rIns="0">
            <a:spAutoFit/>
          </a:bodyPr>
          <a:lstStyle/>
          <a:p>
            <a:pPr algn="just">
              <a:lnSpc>
                <a:spcPts val="4199"/>
              </a:lnSpc>
            </a:pPr>
            <a:r>
              <a:rPr lang="en-US" sz="2999">
                <a:solidFill>
                  <a:srgbClr val="000000"/>
                </a:solidFill>
                <a:latin typeface="Open Sans"/>
              </a:rPr>
              <a:t>34 </a:t>
            </a:r>
            <a:r>
              <a:rPr lang="en-US" sz="2999">
                <a:solidFill>
                  <a:srgbClr val="00B803"/>
                </a:solidFill>
                <a:latin typeface="Open Sans"/>
              </a:rPr>
              <a:t>Passed</a:t>
            </a:r>
            <a:r>
              <a:rPr lang="en-US" sz="2999">
                <a:solidFill>
                  <a:srgbClr val="000000"/>
                </a:solidFill>
                <a:latin typeface="Open Sans"/>
              </a:rPr>
              <a:t>, </a:t>
            </a:r>
          </a:p>
          <a:p>
            <a:pPr algn="just">
              <a:lnSpc>
                <a:spcPts val="4199"/>
              </a:lnSpc>
            </a:pPr>
            <a:r>
              <a:rPr lang="en-US" sz="2999">
                <a:solidFill>
                  <a:srgbClr val="000000"/>
                </a:solidFill>
                <a:latin typeface="Open Sans"/>
              </a:rPr>
              <a:t>4 </a:t>
            </a:r>
            <a:r>
              <a:rPr lang="en-US" sz="2999">
                <a:solidFill>
                  <a:srgbClr val="D80101"/>
                </a:solidFill>
                <a:latin typeface="Open Sans"/>
              </a:rPr>
              <a:t>Failed</a:t>
            </a:r>
            <a:r>
              <a:rPr lang="en-US" sz="2999">
                <a:solidFill>
                  <a:srgbClr val="000000"/>
                </a:solidFill>
                <a:latin typeface="Open Sans"/>
              </a:rPr>
              <a:t>, </a:t>
            </a:r>
          </a:p>
          <a:p>
            <a:pPr algn="just">
              <a:lnSpc>
                <a:spcPts val="4199"/>
              </a:lnSpc>
              <a:spcBef>
                <a:spcPct val="0"/>
              </a:spcBef>
            </a:pPr>
            <a:r>
              <a:rPr lang="en-US" sz="2999">
                <a:solidFill>
                  <a:srgbClr val="000000"/>
                </a:solidFill>
                <a:latin typeface="Open Sans"/>
              </a:rPr>
              <a:t>0 </a:t>
            </a:r>
            <a:r>
              <a:rPr lang="en-US" sz="2999">
                <a:solidFill>
                  <a:srgbClr val="BABEC1"/>
                </a:solidFill>
                <a:latin typeface="Open Sans"/>
              </a:rPr>
              <a:t>Not Run</a:t>
            </a:r>
          </a:p>
        </p:txBody>
      </p:sp>
      <p:sp>
        <p:nvSpPr>
          <p:cNvPr name="TextBox 20" id="20"/>
          <p:cNvSpPr txBox="true"/>
          <p:nvPr/>
        </p:nvSpPr>
        <p:spPr>
          <a:xfrm rot="0">
            <a:off x="11000132" y="4843462"/>
            <a:ext cx="1116776" cy="600075"/>
          </a:xfrm>
          <a:prstGeom prst="rect">
            <a:avLst/>
          </a:prstGeom>
        </p:spPr>
        <p:txBody>
          <a:bodyPr anchor="t" rtlCol="false" tIns="0" lIns="0" bIns="0" rIns="0">
            <a:spAutoFit/>
          </a:bodyPr>
          <a:lstStyle/>
          <a:p>
            <a:pPr>
              <a:lnSpc>
                <a:spcPts val="4799"/>
              </a:lnSpc>
            </a:pPr>
            <a:r>
              <a:rPr lang="en-US" sz="3999">
                <a:solidFill>
                  <a:srgbClr val="343434"/>
                </a:solidFill>
                <a:latin typeface="Magnolia Script Bold"/>
              </a:rPr>
              <a:t>89%</a:t>
            </a:r>
          </a:p>
        </p:txBody>
      </p:sp>
      <p:sp>
        <p:nvSpPr>
          <p:cNvPr name="TextBox 21" id="21"/>
          <p:cNvSpPr txBox="true"/>
          <p:nvPr/>
        </p:nvSpPr>
        <p:spPr>
          <a:xfrm rot="0">
            <a:off x="10459095" y="7815653"/>
            <a:ext cx="2199701" cy="1543051"/>
          </a:xfrm>
          <a:prstGeom prst="rect">
            <a:avLst/>
          </a:prstGeom>
        </p:spPr>
        <p:txBody>
          <a:bodyPr anchor="t" rtlCol="false" tIns="0" lIns="0" bIns="0" rIns="0">
            <a:spAutoFit/>
          </a:bodyPr>
          <a:lstStyle/>
          <a:p>
            <a:pPr algn="just">
              <a:lnSpc>
                <a:spcPts val="4199"/>
              </a:lnSpc>
            </a:pPr>
            <a:r>
              <a:rPr lang="en-US" sz="2999">
                <a:solidFill>
                  <a:srgbClr val="000000"/>
                </a:solidFill>
                <a:latin typeface="Open Sans"/>
              </a:rPr>
              <a:t>11 </a:t>
            </a:r>
            <a:r>
              <a:rPr lang="en-US" sz="2999">
                <a:solidFill>
                  <a:srgbClr val="00B803"/>
                </a:solidFill>
                <a:latin typeface="Open Sans"/>
              </a:rPr>
              <a:t>Passed</a:t>
            </a:r>
            <a:r>
              <a:rPr lang="en-US" sz="2999">
                <a:solidFill>
                  <a:srgbClr val="000000"/>
                </a:solidFill>
                <a:latin typeface="Open Sans"/>
              </a:rPr>
              <a:t>, </a:t>
            </a:r>
          </a:p>
          <a:p>
            <a:pPr algn="just">
              <a:lnSpc>
                <a:spcPts val="4199"/>
              </a:lnSpc>
            </a:pPr>
            <a:r>
              <a:rPr lang="en-US" sz="2999">
                <a:solidFill>
                  <a:srgbClr val="000000"/>
                </a:solidFill>
                <a:latin typeface="Open Sans"/>
              </a:rPr>
              <a:t>2 </a:t>
            </a:r>
            <a:r>
              <a:rPr lang="en-US" sz="2999">
                <a:solidFill>
                  <a:srgbClr val="D80101"/>
                </a:solidFill>
                <a:latin typeface="Open Sans"/>
              </a:rPr>
              <a:t>Failed</a:t>
            </a:r>
            <a:r>
              <a:rPr lang="en-US" sz="2999">
                <a:solidFill>
                  <a:srgbClr val="000000"/>
                </a:solidFill>
                <a:latin typeface="Open Sans"/>
              </a:rPr>
              <a:t>, </a:t>
            </a:r>
          </a:p>
          <a:p>
            <a:pPr algn="just">
              <a:lnSpc>
                <a:spcPts val="4199"/>
              </a:lnSpc>
              <a:spcBef>
                <a:spcPct val="0"/>
              </a:spcBef>
            </a:pPr>
            <a:r>
              <a:rPr lang="en-US" sz="2999">
                <a:solidFill>
                  <a:srgbClr val="000000"/>
                </a:solidFill>
                <a:latin typeface="Open Sans"/>
              </a:rPr>
              <a:t>0 </a:t>
            </a:r>
            <a:r>
              <a:rPr lang="en-US" sz="2999">
                <a:solidFill>
                  <a:srgbClr val="BABEC1"/>
                </a:solidFill>
                <a:latin typeface="Open Sans"/>
              </a:rPr>
              <a:t>Not Run</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679465">
            <a:off x="12046017" y="-818886"/>
            <a:ext cx="13361552" cy="12496271"/>
          </a:xfrm>
          <a:custGeom>
            <a:avLst/>
            <a:gdLst/>
            <a:ahLst/>
            <a:cxnLst/>
            <a:rect r="r" b="b" t="t" l="l"/>
            <a:pathLst>
              <a:path h="12496271" w="13361552">
                <a:moveTo>
                  <a:pt x="0" y="0"/>
                </a:moveTo>
                <a:lnTo>
                  <a:pt x="13361553" y="0"/>
                </a:lnTo>
                <a:lnTo>
                  <a:pt x="13361553" y="12496272"/>
                </a:lnTo>
                <a:lnTo>
                  <a:pt x="0" y="12496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25631">
            <a:off x="14941151" y="-807996"/>
            <a:ext cx="5134469" cy="4801966"/>
          </a:xfrm>
          <a:custGeom>
            <a:avLst/>
            <a:gdLst/>
            <a:ahLst/>
            <a:cxnLst/>
            <a:rect r="r" b="b" t="t" l="l"/>
            <a:pathLst>
              <a:path h="4801966" w="5134469">
                <a:moveTo>
                  <a:pt x="0" y="0"/>
                </a:moveTo>
                <a:lnTo>
                  <a:pt x="5134469" y="0"/>
                </a:lnTo>
                <a:lnTo>
                  <a:pt x="5134469" y="4801966"/>
                </a:lnTo>
                <a:lnTo>
                  <a:pt x="0" y="480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3167773">
            <a:off x="15625239" y="7001671"/>
            <a:ext cx="4961277" cy="4639990"/>
          </a:xfrm>
          <a:custGeom>
            <a:avLst/>
            <a:gdLst/>
            <a:ahLst/>
            <a:cxnLst/>
            <a:rect r="r" b="b" t="t" l="l"/>
            <a:pathLst>
              <a:path h="4639990" w="4961277">
                <a:moveTo>
                  <a:pt x="4961277" y="0"/>
                </a:moveTo>
                <a:lnTo>
                  <a:pt x="0" y="0"/>
                </a:lnTo>
                <a:lnTo>
                  <a:pt x="0" y="4639989"/>
                </a:lnTo>
                <a:lnTo>
                  <a:pt x="4961277" y="4639989"/>
                </a:lnTo>
                <a:lnTo>
                  <a:pt x="496127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196857" y="246981"/>
            <a:ext cx="2889990" cy="1563437"/>
          </a:xfrm>
          <a:custGeom>
            <a:avLst/>
            <a:gdLst/>
            <a:ahLst/>
            <a:cxnLst/>
            <a:rect r="r" b="b" t="t" l="l"/>
            <a:pathLst>
              <a:path h="1563437" w="2889990">
                <a:moveTo>
                  <a:pt x="0" y="0"/>
                </a:moveTo>
                <a:lnTo>
                  <a:pt x="2889990" y="0"/>
                </a:lnTo>
                <a:lnTo>
                  <a:pt x="2889990" y="1563438"/>
                </a:lnTo>
                <a:lnTo>
                  <a:pt x="0" y="1563438"/>
                </a:lnTo>
                <a:lnTo>
                  <a:pt x="0" y="0"/>
                </a:lnTo>
                <a:close/>
              </a:path>
            </a:pathLst>
          </a:custGeom>
          <a:blipFill>
            <a:blip r:embed="rId6"/>
            <a:stretch>
              <a:fillRect l="0" t="0" r="0" b="0"/>
            </a:stretch>
          </a:blipFill>
        </p:spPr>
      </p:sp>
      <p:sp>
        <p:nvSpPr>
          <p:cNvPr name="Freeform 6" id="6"/>
          <p:cNvSpPr/>
          <p:nvPr/>
        </p:nvSpPr>
        <p:spPr>
          <a:xfrm flipH="false" flipV="false" rot="0">
            <a:off x="6086847" y="341382"/>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7"/>
            <a:stretch>
              <a:fillRect l="-24086" t="0" r="-23620" b="0"/>
            </a:stretch>
          </a:blipFill>
        </p:spPr>
      </p:sp>
      <p:sp>
        <p:nvSpPr>
          <p:cNvPr name="Freeform 7" id="7"/>
          <p:cNvSpPr/>
          <p:nvPr/>
        </p:nvSpPr>
        <p:spPr>
          <a:xfrm flipH="false" flipV="false" rot="0">
            <a:off x="8738850" y="280529"/>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
        <p:nvSpPr>
          <p:cNvPr name="Freeform 8" id="8"/>
          <p:cNvSpPr/>
          <p:nvPr/>
        </p:nvSpPr>
        <p:spPr>
          <a:xfrm flipH="false" flipV="false" rot="0">
            <a:off x="124592" y="1641993"/>
            <a:ext cx="11198306" cy="1511771"/>
          </a:xfrm>
          <a:custGeom>
            <a:avLst/>
            <a:gdLst/>
            <a:ahLst/>
            <a:cxnLst/>
            <a:rect r="r" b="b" t="t" l="l"/>
            <a:pathLst>
              <a:path h="1511771" w="11198306">
                <a:moveTo>
                  <a:pt x="0" y="0"/>
                </a:moveTo>
                <a:lnTo>
                  <a:pt x="11198306" y="0"/>
                </a:lnTo>
                <a:lnTo>
                  <a:pt x="11198306" y="1511772"/>
                </a:lnTo>
                <a:lnTo>
                  <a:pt x="0" y="15117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680795" y="3627046"/>
            <a:ext cx="3032907" cy="3032907"/>
          </a:xfrm>
          <a:custGeom>
            <a:avLst/>
            <a:gdLst/>
            <a:ahLst/>
            <a:cxnLst/>
            <a:rect r="r" b="b" t="t" l="l"/>
            <a:pathLst>
              <a:path h="3032907" w="3032907">
                <a:moveTo>
                  <a:pt x="0" y="0"/>
                </a:moveTo>
                <a:lnTo>
                  <a:pt x="3032907" y="0"/>
                </a:lnTo>
                <a:lnTo>
                  <a:pt x="3032907" y="3032908"/>
                </a:lnTo>
                <a:lnTo>
                  <a:pt x="0" y="3032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379722" y="1819944"/>
            <a:ext cx="10620410" cy="1047750"/>
          </a:xfrm>
          <a:prstGeom prst="rect">
            <a:avLst/>
          </a:prstGeom>
        </p:spPr>
        <p:txBody>
          <a:bodyPr anchor="t" rtlCol="false" tIns="0" lIns="0" bIns="0" rIns="0">
            <a:spAutoFit/>
          </a:bodyPr>
          <a:lstStyle/>
          <a:p>
            <a:pPr>
              <a:lnSpc>
                <a:spcPts val="8399"/>
              </a:lnSpc>
            </a:pPr>
            <a:r>
              <a:rPr lang="en-US" sz="6999">
                <a:solidFill>
                  <a:srgbClr val="343434"/>
                </a:solidFill>
                <a:latin typeface="Magnolia Script Bold"/>
              </a:rPr>
              <a:t>Report Automation Testing</a:t>
            </a:r>
          </a:p>
        </p:txBody>
      </p:sp>
      <p:sp>
        <p:nvSpPr>
          <p:cNvPr name="Freeform 11" id="11"/>
          <p:cNvSpPr/>
          <p:nvPr/>
        </p:nvSpPr>
        <p:spPr>
          <a:xfrm flipH="false" flipV="false" rot="0">
            <a:off x="5724137" y="3627046"/>
            <a:ext cx="3032907" cy="3032907"/>
          </a:xfrm>
          <a:custGeom>
            <a:avLst/>
            <a:gdLst/>
            <a:ahLst/>
            <a:cxnLst/>
            <a:rect r="r" b="b" t="t" l="l"/>
            <a:pathLst>
              <a:path h="3032907" w="3032907">
                <a:moveTo>
                  <a:pt x="0" y="0"/>
                </a:moveTo>
                <a:lnTo>
                  <a:pt x="3032907" y="0"/>
                </a:lnTo>
                <a:lnTo>
                  <a:pt x="3032907" y="3032908"/>
                </a:lnTo>
                <a:lnTo>
                  <a:pt x="0" y="3032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9766694" y="3627046"/>
            <a:ext cx="3032907" cy="3032907"/>
          </a:xfrm>
          <a:custGeom>
            <a:avLst/>
            <a:gdLst/>
            <a:ahLst/>
            <a:cxnLst/>
            <a:rect r="r" b="b" t="t" l="l"/>
            <a:pathLst>
              <a:path h="3032907" w="3032907">
                <a:moveTo>
                  <a:pt x="0" y="0"/>
                </a:moveTo>
                <a:lnTo>
                  <a:pt x="3032907" y="0"/>
                </a:lnTo>
                <a:lnTo>
                  <a:pt x="3032907" y="3032908"/>
                </a:lnTo>
                <a:lnTo>
                  <a:pt x="0" y="3032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2599564" y="4844947"/>
            <a:ext cx="1486273" cy="600075"/>
          </a:xfrm>
          <a:prstGeom prst="rect">
            <a:avLst/>
          </a:prstGeom>
        </p:spPr>
        <p:txBody>
          <a:bodyPr anchor="t" rtlCol="false" tIns="0" lIns="0" bIns="0" rIns="0">
            <a:spAutoFit/>
          </a:bodyPr>
          <a:lstStyle/>
          <a:p>
            <a:pPr>
              <a:lnSpc>
                <a:spcPts val="4799"/>
              </a:lnSpc>
            </a:pPr>
            <a:r>
              <a:rPr lang="en-US" sz="3999">
                <a:solidFill>
                  <a:srgbClr val="343434"/>
                </a:solidFill>
                <a:latin typeface="Magnolia Script Bold"/>
              </a:rPr>
              <a:t>100%</a:t>
            </a:r>
          </a:p>
        </p:txBody>
      </p:sp>
      <p:sp>
        <p:nvSpPr>
          <p:cNvPr name="TextBox 14" id="14"/>
          <p:cNvSpPr txBox="true"/>
          <p:nvPr/>
        </p:nvSpPr>
        <p:spPr>
          <a:xfrm rot="0">
            <a:off x="6669712" y="4844947"/>
            <a:ext cx="1486273" cy="600075"/>
          </a:xfrm>
          <a:prstGeom prst="rect">
            <a:avLst/>
          </a:prstGeom>
        </p:spPr>
        <p:txBody>
          <a:bodyPr anchor="t" rtlCol="false" tIns="0" lIns="0" bIns="0" rIns="0">
            <a:spAutoFit/>
          </a:bodyPr>
          <a:lstStyle/>
          <a:p>
            <a:pPr>
              <a:lnSpc>
                <a:spcPts val="4799"/>
              </a:lnSpc>
            </a:pPr>
            <a:r>
              <a:rPr lang="en-US" sz="3999">
                <a:solidFill>
                  <a:srgbClr val="343434"/>
                </a:solidFill>
                <a:latin typeface="Magnolia Script Bold"/>
              </a:rPr>
              <a:t>100%</a:t>
            </a:r>
          </a:p>
        </p:txBody>
      </p:sp>
      <p:sp>
        <p:nvSpPr>
          <p:cNvPr name="TextBox 15" id="15"/>
          <p:cNvSpPr txBox="true"/>
          <p:nvPr/>
        </p:nvSpPr>
        <p:spPr>
          <a:xfrm rot="0">
            <a:off x="10639236" y="4844947"/>
            <a:ext cx="1486273" cy="600075"/>
          </a:xfrm>
          <a:prstGeom prst="rect">
            <a:avLst/>
          </a:prstGeom>
        </p:spPr>
        <p:txBody>
          <a:bodyPr anchor="t" rtlCol="false" tIns="0" lIns="0" bIns="0" rIns="0">
            <a:spAutoFit/>
          </a:bodyPr>
          <a:lstStyle/>
          <a:p>
            <a:pPr>
              <a:lnSpc>
                <a:spcPts val="4799"/>
              </a:lnSpc>
            </a:pPr>
            <a:r>
              <a:rPr lang="en-US" sz="3999">
                <a:solidFill>
                  <a:srgbClr val="343434"/>
                </a:solidFill>
                <a:latin typeface="Magnolia Script Bold"/>
              </a:rPr>
              <a:t>100%</a:t>
            </a:r>
          </a:p>
        </p:txBody>
      </p:sp>
      <p:sp>
        <p:nvSpPr>
          <p:cNvPr name="TextBox 16" id="16"/>
          <p:cNvSpPr txBox="true"/>
          <p:nvPr/>
        </p:nvSpPr>
        <p:spPr>
          <a:xfrm rot="0">
            <a:off x="2711589" y="7088579"/>
            <a:ext cx="861011"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API</a:t>
            </a:r>
          </a:p>
        </p:txBody>
      </p:sp>
      <p:sp>
        <p:nvSpPr>
          <p:cNvPr name="TextBox 17" id="17"/>
          <p:cNvSpPr txBox="true"/>
          <p:nvPr/>
        </p:nvSpPr>
        <p:spPr>
          <a:xfrm rot="0">
            <a:off x="6387538" y="7088579"/>
            <a:ext cx="1595797"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WEBUI</a:t>
            </a:r>
          </a:p>
        </p:txBody>
      </p:sp>
      <p:sp>
        <p:nvSpPr>
          <p:cNvPr name="TextBox 18" id="18"/>
          <p:cNvSpPr txBox="true"/>
          <p:nvPr/>
        </p:nvSpPr>
        <p:spPr>
          <a:xfrm rot="0">
            <a:off x="10485249" y="7088579"/>
            <a:ext cx="1595797" cy="495301"/>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Mobile</a:t>
            </a:r>
          </a:p>
        </p:txBody>
      </p:sp>
      <p:sp>
        <p:nvSpPr>
          <p:cNvPr name="TextBox 19" id="19"/>
          <p:cNvSpPr txBox="true"/>
          <p:nvPr/>
        </p:nvSpPr>
        <p:spPr>
          <a:xfrm rot="0">
            <a:off x="2097399" y="7778615"/>
            <a:ext cx="2199701" cy="1543051"/>
          </a:xfrm>
          <a:prstGeom prst="rect">
            <a:avLst/>
          </a:prstGeom>
        </p:spPr>
        <p:txBody>
          <a:bodyPr anchor="t" rtlCol="false" tIns="0" lIns="0" bIns="0" rIns="0">
            <a:spAutoFit/>
          </a:bodyPr>
          <a:lstStyle/>
          <a:p>
            <a:pPr algn="just">
              <a:lnSpc>
                <a:spcPts val="4199"/>
              </a:lnSpc>
            </a:pPr>
            <a:r>
              <a:rPr lang="en-US" sz="2999">
                <a:solidFill>
                  <a:srgbClr val="000000"/>
                </a:solidFill>
                <a:latin typeface="Open Sans"/>
              </a:rPr>
              <a:t>68 </a:t>
            </a:r>
            <a:r>
              <a:rPr lang="en-US" sz="2999">
                <a:solidFill>
                  <a:srgbClr val="00B803"/>
                </a:solidFill>
                <a:latin typeface="Open Sans"/>
              </a:rPr>
              <a:t>Passed</a:t>
            </a:r>
            <a:r>
              <a:rPr lang="en-US" sz="2999">
                <a:solidFill>
                  <a:srgbClr val="000000"/>
                </a:solidFill>
                <a:latin typeface="Open Sans"/>
              </a:rPr>
              <a:t>, </a:t>
            </a:r>
          </a:p>
          <a:p>
            <a:pPr algn="just">
              <a:lnSpc>
                <a:spcPts val="4199"/>
              </a:lnSpc>
            </a:pPr>
            <a:r>
              <a:rPr lang="en-US" sz="2999">
                <a:solidFill>
                  <a:srgbClr val="000000"/>
                </a:solidFill>
                <a:latin typeface="Open Sans"/>
              </a:rPr>
              <a:t>0 </a:t>
            </a:r>
            <a:r>
              <a:rPr lang="en-US" sz="2999">
                <a:solidFill>
                  <a:srgbClr val="D80101"/>
                </a:solidFill>
                <a:latin typeface="Open Sans"/>
              </a:rPr>
              <a:t>Failed</a:t>
            </a:r>
            <a:r>
              <a:rPr lang="en-US" sz="2999">
                <a:solidFill>
                  <a:srgbClr val="000000"/>
                </a:solidFill>
                <a:latin typeface="Open Sans"/>
              </a:rPr>
              <a:t>, </a:t>
            </a:r>
          </a:p>
          <a:p>
            <a:pPr algn="just">
              <a:lnSpc>
                <a:spcPts val="4199"/>
              </a:lnSpc>
              <a:spcBef>
                <a:spcPct val="0"/>
              </a:spcBef>
            </a:pPr>
            <a:r>
              <a:rPr lang="en-US" sz="2999">
                <a:solidFill>
                  <a:srgbClr val="000000"/>
                </a:solidFill>
                <a:latin typeface="Open Sans"/>
              </a:rPr>
              <a:t>0 </a:t>
            </a:r>
            <a:r>
              <a:rPr lang="en-US" sz="2999">
                <a:solidFill>
                  <a:srgbClr val="BABEC1"/>
                </a:solidFill>
                <a:latin typeface="Open Sans"/>
              </a:rPr>
              <a:t>Not Run</a:t>
            </a:r>
          </a:p>
        </p:txBody>
      </p:sp>
      <p:sp>
        <p:nvSpPr>
          <p:cNvPr name="TextBox 20" id="20"/>
          <p:cNvSpPr txBox="true"/>
          <p:nvPr/>
        </p:nvSpPr>
        <p:spPr>
          <a:xfrm rot="0">
            <a:off x="6140740" y="7778615"/>
            <a:ext cx="2199701" cy="1543051"/>
          </a:xfrm>
          <a:prstGeom prst="rect">
            <a:avLst/>
          </a:prstGeom>
        </p:spPr>
        <p:txBody>
          <a:bodyPr anchor="t" rtlCol="false" tIns="0" lIns="0" bIns="0" rIns="0">
            <a:spAutoFit/>
          </a:bodyPr>
          <a:lstStyle/>
          <a:p>
            <a:pPr algn="just">
              <a:lnSpc>
                <a:spcPts val="4199"/>
              </a:lnSpc>
            </a:pPr>
            <a:r>
              <a:rPr lang="en-US" sz="2999">
                <a:solidFill>
                  <a:srgbClr val="000000"/>
                </a:solidFill>
                <a:latin typeface="Open Sans"/>
              </a:rPr>
              <a:t>34 </a:t>
            </a:r>
            <a:r>
              <a:rPr lang="en-US" sz="2999">
                <a:solidFill>
                  <a:srgbClr val="00B803"/>
                </a:solidFill>
                <a:latin typeface="Open Sans"/>
              </a:rPr>
              <a:t>Passed</a:t>
            </a:r>
            <a:r>
              <a:rPr lang="en-US" sz="2999">
                <a:solidFill>
                  <a:srgbClr val="000000"/>
                </a:solidFill>
                <a:latin typeface="Open Sans"/>
              </a:rPr>
              <a:t>, </a:t>
            </a:r>
          </a:p>
          <a:p>
            <a:pPr algn="just">
              <a:lnSpc>
                <a:spcPts val="4199"/>
              </a:lnSpc>
            </a:pPr>
            <a:r>
              <a:rPr lang="en-US" sz="2999">
                <a:solidFill>
                  <a:srgbClr val="000000"/>
                </a:solidFill>
                <a:latin typeface="Open Sans"/>
              </a:rPr>
              <a:t>0 </a:t>
            </a:r>
            <a:r>
              <a:rPr lang="en-US" sz="2999">
                <a:solidFill>
                  <a:srgbClr val="D80101"/>
                </a:solidFill>
                <a:latin typeface="Open Sans"/>
              </a:rPr>
              <a:t>Failed</a:t>
            </a:r>
            <a:r>
              <a:rPr lang="en-US" sz="2999">
                <a:solidFill>
                  <a:srgbClr val="000000"/>
                </a:solidFill>
                <a:latin typeface="Open Sans"/>
              </a:rPr>
              <a:t>, </a:t>
            </a:r>
          </a:p>
          <a:p>
            <a:pPr algn="just">
              <a:lnSpc>
                <a:spcPts val="4199"/>
              </a:lnSpc>
              <a:spcBef>
                <a:spcPct val="0"/>
              </a:spcBef>
            </a:pPr>
            <a:r>
              <a:rPr lang="en-US" sz="2999">
                <a:solidFill>
                  <a:srgbClr val="000000"/>
                </a:solidFill>
                <a:latin typeface="Open Sans"/>
              </a:rPr>
              <a:t>0 </a:t>
            </a:r>
            <a:r>
              <a:rPr lang="en-US" sz="2999">
                <a:solidFill>
                  <a:srgbClr val="BABEC1"/>
                </a:solidFill>
                <a:latin typeface="Open Sans"/>
              </a:rPr>
              <a:t>Not Run</a:t>
            </a:r>
          </a:p>
        </p:txBody>
      </p:sp>
      <p:sp>
        <p:nvSpPr>
          <p:cNvPr name="TextBox 21" id="21"/>
          <p:cNvSpPr txBox="true"/>
          <p:nvPr/>
        </p:nvSpPr>
        <p:spPr>
          <a:xfrm rot="0">
            <a:off x="10282522" y="7778615"/>
            <a:ext cx="2199701" cy="1543051"/>
          </a:xfrm>
          <a:prstGeom prst="rect">
            <a:avLst/>
          </a:prstGeom>
        </p:spPr>
        <p:txBody>
          <a:bodyPr anchor="t" rtlCol="false" tIns="0" lIns="0" bIns="0" rIns="0">
            <a:spAutoFit/>
          </a:bodyPr>
          <a:lstStyle/>
          <a:p>
            <a:pPr algn="just">
              <a:lnSpc>
                <a:spcPts val="4199"/>
              </a:lnSpc>
            </a:pPr>
            <a:r>
              <a:rPr lang="en-US" sz="2999">
                <a:solidFill>
                  <a:srgbClr val="000000"/>
                </a:solidFill>
                <a:latin typeface="Open Sans"/>
              </a:rPr>
              <a:t>11 </a:t>
            </a:r>
            <a:r>
              <a:rPr lang="en-US" sz="2999">
                <a:solidFill>
                  <a:srgbClr val="00B803"/>
                </a:solidFill>
                <a:latin typeface="Open Sans"/>
              </a:rPr>
              <a:t>Passed</a:t>
            </a:r>
            <a:r>
              <a:rPr lang="en-US" sz="2999">
                <a:solidFill>
                  <a:srgbClr val="000000"/>
                </a:solidFill>
                <a:latin typeface="Open Sans"/>
              </a:rPr>
              <a:t>, </a:t>
            </a:r>
          </a:p>
          <a:p>
            <a:pPr algn="just">
              <a:lnSpc>
                <a:spcPts val="4199"/>
              </a:lnSpc>
            </a:pPr>
            <a:r>
              <a:rPr lang="en-US" sz="2999">
                <a:solidFill>
                  <a:srgbClr val="000000"/>
                </a:solidFill>
                <a:latin typeface="Open Sans"/>
              </a:rPr>
              <a:t>0 </a:t>
            </a:r>
            <a:r>
              <a:rPr lang="en-US" sz="2999">
                <a:solidFill>
                  <a:srgbClr val="D80101"/>
                </a:solidFill>
                <a:latin typeface="Open Sans"/>
              </a:rPr>
              <a:t>Failed</a:t>
            </a:r>
            <a:r>
              <a:rPr lang="en-US" sz="2999">
                <a:solidFill>
                  <a:srgbClr val="000000"/>
                </a:solidFill>
                <a:latin typeface="Open Sans"/>
              </a:rPr>
              <a:t>, </a:t>
            </a:r>
          </a:p>
          <a:p>
            <a:pPr algn="just">
              <a:lnSpc>
                <a:spcPts val="4199"/>
              </a:lnSpc>
              <a:spcBef>
                <a:spcPct val="0"/>
              </a:spcBef>
            </a:pPr>
            <a:r>
              <a:rPr lang="en-US" sz="2999">
                <a:solidFill>
                  <a:srgbClr val="000000"/>
                </a:solidFill>
                <a:latin typeface="Open Sans"/>
              </a:rPr>
              <a:t>0 </a:t>
            </a:r>
            <a:r>
              <a:rPr lang="en-US" sz="2999">
                <a:solidFill>
                  <a:srgbClr val="BABEC1"/>
                </a:solidFill>
                <a:latin typeface="Open Sans"/>
              </a:rPr>
              <a:t>Not Run</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60049" y="6608661"/>
            <a:ext cx="6626110" cy="5084033"/>
          </a:xfrm>
          <a:custGeom>
            <a:avLst/>
            <a:gdLst/>
            <a:ahLst/>
            <a:cxnLst/>
            <a:rect r="r" b="b" t="t" l="l"/>
            <a:pathLst>
              <a:path h="5084033" w="6626110">
                <a:moveTo>
                  <a:pt x="0" y="0"/>
                </a:moveTo>
                <a:lnTo>
                  <a:pt x="6626110" y="0"/>
                </a:lnTo>
                <a:lnTo>
                  <a:pt x="6626110" y="5084033"/>
                </a:lnTo>
                <a:lnTo>
                  <a:pt x="0" y="5084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84961" y="8338080"/>
            <a:ext cx="6740964" cy="4583855"/>
          </a:xfrm>
          <a:custGeom>
            <a:avLst/>
            <a:gdLst/>
            <a:ahLst/>
            <a:cxnLst/>
            <a:rect r="r" b="b" t="t" l="l"/>
            <a:pathLst>
              <a:path h="4583855" w="6740964">
                <a:moveTo>
                  <a:pt x="0" y="0"/>
                </a:moveTo>
                <a:lnTo>
                  <a:pt x="6740964" y="0"/>
                </a:lnTo>
                <a:lnTo>
                  <a:pt x="6740964" y="4583855"/>
                </a:lnTo>
                <a:lnTo>
                  <a:pt x="0" y="45838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332717">
            <a:off x="-2854103" y="-1880642"/>
            <a:ext cx="6014782" cy="4614978"/>
          </a:xfrm>
          <a:custGeom>
            <a:avLst/>
            <a:gdLst/>
            <a:ahLst/>
            <a:cxnLst/>
            <a:rect r="r" b="b" t="t" l="l"/>
            <a:pathLst>
              <a:path h="4614978" w="6014782">
                <a:moveTo>
                  <a:pt x="0" y="0"/>
                </a:moveTo>
                <a:lnTo>
                  <a:pt x="6014782" y="0"/>
                </a:lnTo>
                <a:lnTo>
                  <a:pt x="6014782" y="4614978"/>
                </a:lnTo>
                <a:lnTo>
                  <a:pt x="0" y="4614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4332717">
            <a:off x="-3411450" y="-2543321"/>
            <a:ext cx="6051176" cy="4114800"/>
          </a:xfrm>
          <a:custGeom>
            <a:avLst/>
            <a:gdLst/>
            <a:ahLst/>
            <a:cxnLst/>
            <a:rect r="r" b="b" t="t" l="l"/>
            <a:pathLst>
              <a:path h="4114800" w="6051176">
                <a:moveTo>
                  <a:pt x="0" y="0"/>
                </a:moveTo>
                <a:lnTo>
                  <a:pt x="6051176" y="0"/>
                </a:lnTo>
                <a:lnTo>
                  <a:pt x="60511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242362" y="310229"/>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6"/>
            <a:stretch>
              <a:fillRect l="0" t="0" r="0" b="0"/>
            </a:stretch>
          </a:blipFill>
        </p:spPr>
      </p:sp>
      <p:sp>
        <p:nvSpPr>
          <p:cNvPr name="Freeform 7" id="7"/>
          <p:cNvSpPr/>
          <p:nvPr/>
        </p:nvSpPr>
        <p:spPr>
          <a:xfrm flipH="false" flipV="false" rot="0">
            <a:off x="8132353" y="404630"/>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7"/>
            <a:stretch>
              <a:fillRect l="-24086" t="0" r="-23620" b="0"/>
            </a:stretch>
          </a:blipFill>
        </p:spPr>
      </p:sp>
      <p:sp>
        <p:nvSpPr>
          <p:cNvPr name="Freeform 8" id="8"/>
          <p:cNvSpPr/>
          <p:nvPr/>
        </p:nvSpPr>
        <p:spPr>
          <a:xfrm flipH="false" flipV="false" rot="0">
            <a:off x="10784356" y="343777"/>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
        <p:nvSpPr>
          <p:cNvPr name="Freeform 9" id="9"/>
          <p:cNvSpPr/>
          <p:nvPr/>
        </p:nvSpPr>
        <p:spPr>
          <a:xfrm flipH="false" flipV="false" rot="0">
            <a:off x="10660769" y="3023552"/>
            <a:ext cx="10198561" cy="420691"/>
          </a:xfrm>
          <a:custGeom>
            <a:avLst/>
            <a:gdLst/>
            <a:ahLst/>
            <a:cxnLst/>
            <a:rect r="r" b="b" t="t" l="l"/>
            <a:pathLst>
              <a:path h="420691" w="10198561">
                <a:moveTo>
                  <a:pt x="0" y="0"/>
                </a:moveTo>
                <a:lnTo>
                  <a:pt x="10198561" y="0"/>
                </a:lnTo>
                <a:lnTo>
                  <a:pt x="10198561" y="420691"/>
                </a:lnTo>
                <a:lnTo>
                  <a:pt x="0" y="4206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aphicFrame>
        <p:nvGraphicFramePr>
          <p:cNvPr name="Table 10" id="10"/>
          <p:cNvGraphicFramePr>
            <a:graphicFrameLocks noGrp="true"/>
          </p:cNvGraphicFramePr>
          <p:nvPr/>
        </p:nvGraphicFramePr>
        <p:xfrm>
          <a:off x="2668450" y="3862580"/>
          <a:ext cx="6475550" cy="4475499"/>
        </p:xfrm>
        <a:graphic>
          <a:graphicData uri="http://schemas.openxmlformats.org/drawingml/2006/table">
            <a:tbl>
              <a:tblPr/>
              <a:tblGrid>
                <a:gridCol w="3060993"/>
                <a:gridCol w="2843042"/>
              </a:tblGrid>
              <a:tr h="901776">
                <a:tc gridSpan="2">
                  <a:txBody>
                    <a:bodyPr anchor="t" rtlCol="false"/>
                    <a:lstStyle/>
                    <a:p>
                      <a:pPr algn="l">
                        <a:lnSpc>
                          <a:spcPts val="3079"/>
                        </a:lnSpc>
                        <a:defRPr/>
                      </a:pPr>
                      <a:r>
                        <a:rPr lang="en-US" sz="2199">
                          <a:solidFill>
                            <a:srgbClr val="000000"/>
                          </a:solidFill>
                          <a:latin typeface="Open Sans"/>
                        </a:rPr>
                        <a:t>API Manual Testing (78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Open Sans"/>
                        </a:rPr>
                        <a:t>API Manual Testing (78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31">
                <a:tc>
                  <a:txBody>
                    <a:bodyPr anchor="t" rtlCol="false"/>
                    <a:lstStyle/>
                    <a:p>
                      <a:pPr algn="l">
                        <a:lnSpc>
                          <a:spcPts val="3079"/>
                        </a:lnSpc>
                        <a:defRPr/>
                      </a:pPr>
                      <a:r>
                        <a:rPr lang="en-US" sz="2199">
                          <a:solidFill>
                            <a:srgbClr val="000000"/>
                          </a:solidFill>
                          <a:latin typeface="Open Sans"/>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31">
                <a:tc>
                  <a:txBody>
                    <a:bodyPr anchor="t" rtlCol="false"/>
                    <a:lstStyle/>
                    <a:p>
                      <a:pPr algn="l">
                        <a:lnSpc>
                          <a:spcPts val="3079"/>
                        </a:lnSpc>
                        <a:defRPr/>
                      </a:pPr>
                      <a:r>
                        <a:rPr lang="en-US" sz="2199">
                          <a:solidFill>
                            <a:srgbClr val="000000"/>
                          </a:solidFill>
                          <a:latin typeface="Open Sans"/>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31">
                <a:tc>
                  <a:txBody>
                    <a:bodyPr anchor="t" rtlCol="false"/>
                    <a:lstStyle/>
                    <a:p>
                      <a:pPr algn="l">
                        <a:lnSpc>
                          <a:spcPts val="3079"/>
                        </a:lnSpc>
                        <a:defRPr/>
                      </a:pPr>
                      <a:r>
                        <a:rPr lang="en-US" sz="2199">
                          <a:solidFill>
                            <a:srgbClr val="000000"/>
                          </a:solidFill>
                          <a:latin typeface="Open Sans"/>
                        </a:rPr>
                        <a:t>Passed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31">
                <a:tc>
                  <a:txBody>
                    <a:bodyPr anchor="t" rtlCol="false"/>
                    <a:lstStyle/>
                    <a:p>
                      <a:pPr algn="l">
                        <a:lnSpc>
                          <a:spcPts val="3079"/>
                        </a:lnSpc>
                        <a:defRPr/>
                      </a:pPr>
                      <a:r>
                        <a:rPr lang="en-US" sz="2199">
                          <a:solidFill>
                            <a:srgbClr val="000000"/>
                          </a:solidFill>
                          <a:latin typeface="Open Sans"/>
                        </a:rPr>
                        <a:t>Failed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1" id="11"/>
          <p:cNvGraphicFramePr>
            <a:graphicFrameLocks noGrp="true"/>
          </p:cNvGraphicFramePr>
          <p:nvPr/>
        </p:nvGraphicFramePr>
        <p:xfrm>
          <a:off x="9961797" y="4390040"/>
          <a:ext cx="5798252" cy="3581400"/>
        </p:xfrm>
        <a:graphic>
          <a:graphicData uri="http://schemas.openxmlformats.org/drawingml/2006/table">
            <a:tbl>
              <a:tblPr/>
              <a:tblGrid>
                <a:gridCol w="2740834"/>
                <a:gridCol w="2480628"/>
              </a:tblGrid>
              <a:tr h="895350">
                <a:tc gridSpan="2">
                  <a:txBody>
                    <a:bodyPr anchor="t" rtlCol="false"/>
                    <a:lstStyle/>
                    <a:p>
                      <a:pPr algn="l">
                        <a:lnSpc>
                          <a:spcPts val="3079"/>
                        </a:lnSpc>
                        <a:defRPr/>
                      </a:pPr>
                      <a:r>
                        <a:rPr lang="en-US" sz="2199">
                          <a:solidFill>
                            <a:srgbClr val="000000"/>
                          </a:solidFill>
                          <a:latin typeface="Open Sans"/>
                        </a:rPr>
                        <a:t>API Automation Testing (68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Open Sans"/>
                        </a:rPr>
                        <a:t>API Automation Testing (68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5350">
                <a:tc>
                  <a:txBody>
                    <a:bodyPr anchor="t" rtlCol="false"/>
                    <a:lstStyle/>
                    <a:p>
                      <a:pPr algn="l">
                        <a:lnSpc>
                          <a:spcPts val="3079"/>
                        </a:lnSpc>
                        <a:defRPr/>
                      </a:pPr>
                      <a:r>
                        <a:rPr lang="en-US" sz="2199">
                          <a:solidFill>
                            <a:srgbClr val="000000"/>
                          </a:solidFill>
                          <a:latin typeface="Open Sans"/>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5350">
                <a:tc>
                  <a:txBody>
                    <a:bodyPr anchor="t" rtlCol="false"/>
                    <a:lstStyle/>
                    <a:p>
                      <a:pPr algn="l">
                        <a:lnSpc>
                          <a:spcPts val="3079"/>
                        </a:lnSpc>
                        <a:defRPr/>
                      </a:pPr>
                      <a:r>
                        <a:rPr lang="en-US" sz="2199">
                          <a:solidFill>
                            <a:srgbClr val="000000"/>
                          </a:solidFill>
                          <a:latin typeface="Open Sans"/>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49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5350">
                <a:tc>
                  <a:txBody>
                    <a:bodyPr anchor="t" rtlCol="false"/>
                    <a:lstStyle/>
                    <a:p>
                      <a:pPr algn="l">
                        <a:lnSpc>
                          <a:spcPts val="3079"/>
                        </a:lnSpc>
                        <a:defRPr/>
                      </a:pPr>
                      <a:r>
                        <a:rPr lang="en-US" sz="2199">
                          <a:solidFill>
                            <a:srgbClr val="000000"/>
                          </a:solidFill>
                          <a:latin typeface="Open Sans"/>
                        </a:rPr>
                        <a:t>Passed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2" id="12"/>
          <p:cNvSpPr txBox="true"/>
          <p:nvPr/>
        </p:nvSpPr>
        <p:spPr>
          <a:xfrm rot="0">
            <a:off x="11259876" y="1975802"/>
            <a:ext cx="7028124" cy="1047750"/>
          </a:xfrm>
          <a:prstGeom prst="rect">
            <a:avLst/>
          </a:prstGeom>
        </p:spPr>
        <p:txBody>
          <a:bodyPr anchor="t" rtlCol="false" tIns="0" lIns="0" bIns="0" rIns="0">
            <a:spAutoFit/>
          </a:bodyPr>
          <a:lstStyle/>
          <a:p>
            <a:pPr>
              <a:lnSpc>
                <a:spcPts val="8399"/>
              </a:lnSpc>
            </a:pPr>
            <a:r>
              <a:rPr lang="en-US" sz="6999">
                <a:solidFill>
                  <a:srgbClr val="343434"/>
                </a:solidFill>
                <a:latin typeface="Magnolia Script Bold"/>
              </a:rPr>
              <a:t>Summary Testing</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60049" y="6608661"/>
            <a:ext cx="6626110" cy="5084033"/>
          </a:xfrm>
          <a:custGeom>
            <a:avLst/>
            <a:gdLst/>
            <a:ahLst/>
            <a:cxnLst/>
            <a:rect r="r" b="b" t="t" l="l"/>
            <a:pathLst>
              <a:path h="5084033" w="6626110">
                <a:moveTo>
                  <a:pt x="0" y="0"/>
                </a:moveTo>
                <a:lnTo>
                  <a:pt x="6626110" y="0"/>
                </a:lnTo>
                <a:lnTo>
                  <a:pt x="6626110" y="5084033"/>
                </a:lnTo>
                <a:lnTo>
                  <a:pt x="0" y="5084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84961" y="8338080"/>
            <a:ext cx="6740964" cy="4583855"/>
          </a:xfrm>
          <a:custGeom>
            <a:avLst/>
            <a:gdLst/>
            <a:ahLst/>
            <a:cxnLst/>
            <a:rect r="r" b="b" t="t" l="l"/>
            <a:pathLst>
              <a:path h="4583855" w="6740964">
                <a:moveTo>
                  <a:pt x="0" y="0"/>
                </a:moveTo>
                <a:lnTo>
                  <a:pt x="6740964" y="0"/>
                </a:lnTo>
                <a:lnTo>
                  <a:pt x="6740964" y="4583855"/>
                </a:lnTo>
                <a:lnTo>
                  <a:pt x="0" y="45838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332717">
            <a:off x="-2854103" y="-1880642"/>
            <a:ext cx="6014782" cy="4614978"/>
          </a:xfrm>
          <a:custGeom>
            <a:avLst/>
            <a:gdLst/>
            <a:ahLst/>
            <a:cxnLst/>
            <a:rect r="r" b="b" t="t" l="l"/>
            <a:pathLst>
              <a:path h="4614978" w="6014782">
                <a:moveTo>
                  <a:pt x="0" y="0"/>
                </a:moveTo>
                <a:lnTo>
                  <a:pt x="6014782" y="0"/>
                </a:lnTo>
                <a:lnTo>
                  <a:pt x="6014782" y="4614978"/>
                </a:lnTo>
                <a:lnTo>
                  <a:pt x="0" y="4614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4332717">
            <a:off x="-3411450" y="-2543321"/>
            <a:ext cx="6051176" cy="4114800"/>
          </a:xfrm>
          <a:custGeom>
            <a:avLst/>
            <a:gdLst/>
            <a:ahLst/>
            <a:cxnLst/>
            <a:rect r="r" b="b" t="t" l="l"/>
            <a:pathLst>
              <a:path h="4114800" w="6051176">
                <a:moveTo>
                  <a:pt x="0" y="0"/>
                </a:moveTo>
                <a:lnTo>
                  <a:pt x="6051176" y="0"/>
                </a:lnTo>
                <a:lnTo>
                  <a:pt x="60511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242362" y="310229"/>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6"/>
            <a:stretch>
              <a:fillRect l="0" t="0" r="0" b="0"/>
            </a:stretch>
          </a:blipFill>
        </p:spPr>
      </p:sp>
      <p:sp>
        <p:nvSpPr>
          <p:cNvPr name="Freeform 7" id="7"/>
          <p:cNvSpPr/>
          <p:nvPr/>
        </p:nvSpPr>
        <p:spPr>
          <a:xfrm flipH="false" flipV="false" rot="0">
            <a:off x="8132353" y="404630"/>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7"/>
            <a:stretch>
              <a:fillRect l="-24086" t="0" r="-23620" b="0"/>
            </a:stretch>
          </a:blipFill>
        </p:spPr>
      </p:sp>
      <p:sp>
        <p:nvSpPr>
          <p:cNvPr name="Freeform 8" id="8"/>
          <p:cNvSpPr/>
          <p:nvPr/>
        </p:nvSpPr>
        <p:spPr>
          <a:xfrm flipH="false" flipV="false" rot="0">
            <a:off x="10784356" y="343777"/>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
        <p:nvSpPr>
          <p:cNvPr name="Freeform 9" id="9"/>
          <p:cNvSpPr/>
          <p:nvPr/>
        </p:nvSpPr>
        <p:spPr>
          <a:xfrm flipH="false" flipV="false" rot="0">
            <a:off x="10660769" y="3023552"/>
            <a:ext cx="10198561" cy="420691"/>
          </a:xfrm>
          <a:custGeom>
            <a:avLst/>
            <a:gdLst/>
            <a:ahLst/>
            <a:cxnLst/>
            <a:rect r="r" b="b" t="t" l="l"/>
            <a:pathLst>
              <a:path h="420691" w="10198561">
                <a:moveTo>
                  <a:pt x="0" y="0"/>
                </a:moveTo>
                <a:lnTo>
                  <a:pt x="10198561" y="0"/>
                </a:lnTo>
                <a:lnTo>
                  <a:pt x="10198561" y="420691"/>
                </a:lnTo>
                <a:lnTo>
                  <a:pt x="0" y="4206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10" id="10"/>
          <p:cNvSpPr txBox="true"/>
          <p:nvPr/>
        </p:nvSpPr>
        <p:spPr>
          <a:xfrm rot="0">
            <a:off x="11259876" y="1975802"/>
            <a:ext cx="7028124" cy="1047750"/>
          </a:xfrm>
          <a:prstGeom prst="rect">
            <a:avLst/>
          </a:prstGeom>
        </p:spPr>
        <p:txBody>
          <a:bodyPr anchor="t" rtlCol="false" tIns="0" lIns="0" bIns="0" rIns="0">
            <a:spAutoFit/>
          </a:bodyPr>
          <a:lstStyle/>
          <a:p>
            <a:pPr>
              <a:lnSpc>
                <a:spcPts val="8399"/>
              </a:lnSpc>
            </a:pPr>
            <a:r>
              <a:rPr lang="en-US" sz="6999">
                <a:solidFill>
                  <a:srgbClr val="343434"/>
                </a:solidFill>
                <a:latin typeface="Magnolia Script Bold"/>
              </a:rPr>
              <a:t>Summary Testing</a:t>
            </a:r>
          </a:p>
        </p:txBody>
      </p:sp>
      <p:graphicFrame>
        <p:nvGraphicFramePr>
          <p:cNvPr name="Table 11" id="11"/>
          <p:cNvGraphicFramePr>
            <a:graphicFrameLocks noGrp="true"/>
          </p:cNvGraphicFramePr>
          <p:nvPr/>
        </p:nvGraphicFramePr>
        <p:xfrm>
          <a:off x="2077995" y="3870855"/>
          <a:ext cx="6328734" cy="4467225"/>
        </p:xfrm>
        <a:graphic>
          <a:graphicData uri="http://schemas.openxmlformats.org/drawingml/2006/table">
            <a:tbl>
              <a:tblPr/>
              <a:tblGrid>
                <a:gridCol w="3164367"/>
                <a:gridCol w="3164367"/>
              </a:tblGrid>
              <a:tr h="893445">
                <a:tc gridSpan="2">
                  <a:txBody>
                    <a:bodyPr anchor="t" rtlCol="false"/>
                    <a:lstStyle/>
                    <a:p>
                      <a:pPr algn="l">
                        <a:lnSpc>
                          <a:spcPts val="3079"/>
                        </a:lnSpc>
                        <a:defRPr/>
                      </a:pPr>
                      <a:r>
                        <a:rPr lang="en-US" sz="2199">
                          <a:solidFill>
                            <a:srgbClr val="000000"/>
                          </a:solidFill>
                          <a:latin typeface="Open Sans"/>
                        </a:rPr>
                        <a:t>Web Manual Testing (38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Open Sans"/>
                        </a:rPr>
                        <a:t>Web Manual Testing (38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45">
                <a:tc>
                  <a:txBody>
                    <a:bodyPr anchor="t" rtlCol="false"/>
                    <a:lstStyle/>
                    <a:p>
                      <a:pPr algn="l">
                        <a:lnSpc>
                          <a:spcPts val="3079"/>
                        </a:lnSpc>
                        <a:defRPr/>
                      </a:pPr>
                      <a:r>
                        <a:rPr lang="en-US" sz="2199">
                          <a:solidFill>
                            <a:srgbClr val="000000"/>
                          </a:solidFill>
                          <a:latin typeface="Open Sans"/>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45">
                <a:tc>
                  <a:txBody>
                    <a:bodyPr anchor="t" rtlCol="false"/>
                    <a:lstStyle/>
                    <a:p>
                      <a:pPr algn="l">
                        <a:lnSpc>
                          <a:spcPts val="3079"/>
                        </a:lnSpc>
                        <a:defRPr/>
                      </a:pPr>
                      <a:r>
                        <a:rPr lang="en-US" sz="2199">
                          <a:solidFill>
                            <a:srgbClr val="000000"/>
                          </a:solidFill>
                          <a:latin typeface="Open Sans"/>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45">
                <a:tc>
                  <a:txBody>
                    <a:bodyPr anchor="t" rtlCol="false"/>
                    <a:lstStyle/>
                    <a:p>
                      <a:pPr algn="l">
                        <a:lnSpc>
                          <a:spcPts val="3079"/>
                        </a:lnSpc>
                        <a:defRPr/>
                      </a:pPr>
                      <a:r>
                        <a:rPr lang="en-US" sz="2199">
                          <a:solidFill>
                            <a:srgbClr val="000000"/>
                          </a:solidFill>
                          <a:latin typeface="Open Sans"/>
                        </a:rPr>
                        <a:t>Passed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34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45">
                <a:tc>
                  <a:txBody>
                    <a:bodyPr anchor="t" rtlCol="false"/>
                    <a:lstStyle/>
                    <a:p>
                      <a:pPr algn="l">
                        <a:lnSpc>
                          <a:spcPts val="3079"/>
                        </a:lnSpc>
                        <a:defRPr/>
                      </a:pPr>
                      <a:r>
                        <a:rPr lang="en-US" sz="2199">
                          <a:solidFill>
                            <a:srgbClr val="000000"/>
                          </a:solidFill>
                          <a:latin typeface="Open Sans"/>
                        </a:rPr>
                        <a:t>Failed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2" id="12"/>
          <p:cNvGraphicFramePr>
            <a:graphicFrameLocks noGrp="true"/>
          </p:cNvGraphicFramePr>
          <p:nvPr/>
        </p:nvGraphicFramePr>
        <p:xfrm>
          <a:off x="9144000" y="4047067"/>
          <a:ext cx="6131379" cy="4114800"/>
        </p:xfrm>
        <a:graphic>
          <a:graphicData uri="http://schemas.openxmlformats.org/drawingml/2006/table">
            <a:tbl>
              <a:tblPr/>
              <a:tblGrid>
                <a:gridCol w="3065689"/>
                <a:gridCol w="3065689"/>
              </a:tblGrid>
              <a:tr h="1028700">
                <a:tc gridSpan="2">
                  <a:txBody>
                    <a:bodyPr anchor="t" rtlCol="false"/>
                    <a:lstStyle/>
                    <a:p>
                      <a:pPr algn="l">
                        <a:lnSpc>
                          <a:spcPts val="3219"/>
                        </a:lnSpc>
                        <a:defRPr/>
                      </a:pPr>
                      <a:r>
                        <a:rPr lang="en-US" sz="2299">
                          <a:solidFill>
                            <a:srgbClr val="000000"/>
                          </a:solidFill>
                          <a:latin typeface="Open Sans"/>
                        </a:rPr>
                        <a:t>Web Automation Testing (34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219"/>
                        </a:lnSpc>
                        <a:defRPr/>
                      </a:pPr>
                      <a:r>
                        <a:rPr lang="en-US" sz="2299">
                          <a:solidFill>
                            <a:srgbClr val="000000"/>
                          </a:solidFill>
                          <a:latin typeface="Open Sans"/>
                        </a:rPr>
                        <a:t>Web Automation Testing (34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l">
                        <a:lnSpc>
                          <a:spcPts val="3219"/>
                        </a:lnSpc>
                        <a:defRPr/>
                      </a:pPr>
                      <a:r>
                        <a:rPr lang="en-US" sz="2299">
                          <a:solidFill>
                            <a:srgbClr val="000000"/>
                          </a:solidFill>
                          <a:latin typeface="Open Sans"/>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Open Sans"/>
                        </a:rPr>
                        <a:t>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l">
                        <a:lnSpc>
                          <a:spcPts val="3219"/>
                        </a:lnSpc>
                        <a:defRPr/>
                      </a:pPr>
                      <a:r>
                        <a:rPr lang="en-US" sz="2299">
                          <a:solidFill>
                            <a:srgbClr val="000000"/>
                          </a:solidFill>
                          <a:latin typeface="Open Sans"/>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Open Sans"/>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l">
                        <a:lnSpc>
                          <a:spcPts val="3219"/>
                        </a:lnSpc>
                        <a:defRPr/>
                      </a:pPr>
                      <a:r>
                        <a:rPr lang="en-US" sz="2299">
                          <a:solidFill>
                            <a:srgbClr val="000000"/>
                          </a:solidFill>
                          <a:latin typeface="Open Sans"/>
                        </a:rPr>
                        <a:t>Passed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Open Sans"/>
                        </a:rPr>
                        <a:t>34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60049" y="6608661"/>
            <a:ext cx="6626110" cy="5084033"/>
          </a:xfrm>
          <a:custGeom>
            <a:avLst/>
            <a:gdLst/>
            <a:ahLst/>
            <a:cxnLst/>
            <a:rect r="r" b="b" t="t" l="l"/>
            <a:pathLst>
              <a:path h="5084033" w="6626110">
                <a:moveTo>
                  <a:pt x="0" y="0"/>
                </a:moveTo>
                <a:lnTo>
                  <a:pt x="6626110" y="0"/>
                </a:lnTo>
                <a:lnTo>
                  <a:pt x="6626110" y="5084033"/>
                </a:lnTo>
                <a:lnTo>
                  <a:pt x="0" y="5084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84961" y="8338080"/>
            <a:ext cx="6740964" cy="4583855"/>
          </a:xfrm>
          <a:custGeom>
            <a:avLst/>
            <a:gdLst/>
            <a:ahLst/>
            <a:cxnLst/>
            <a:rect r="r" b="b" t="t" l="l"/>
            <a:pathLst>
              <a:path h="4583855" w="6740964">
                <a:moveTo>
                  <a:pt x="0" y="0"/>
                </a:moveTo>
                <a:lnTo>
                  <a:pt x="6740964" y="0"/>
                </a:lnTo>
                <a:lnTo>
                  <a:pt x="6740964" y="4583855"/>
                </a:lnTo>
                <a:lnTo>
                  <a:pt x="0" y="45838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332717">
            <a:off x="-2854103" y="-1880642"/>
            <a:ext cx="6014782" cy="4614978"/>
          </a:xfrm>
          <a:custGeom>
            <a:avLst/>
            <a:gdLst/>
            <a:ahLst/>
            <a:cxnLst/>
            <a:rect r="r" b="b" t="t" l="l"/>
            <a:pathLst>
              <a:path h="4614978" w="6014782">
                <a:moveTo>
                  <a:pt x="0" y="0"/>
                </a:moveTo>
                <a:lnTo>
                  <a:pt x="6014782" y="0"/>
                </a:lnTo>
                <a:lnTo>
                  <a:pt x="6014782" y="4614978"/>
                </a:lnTo>
                <a:lnTo>
                  <a:pt x="0" y="4614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4332717">
            <a:off x="-3411450" y="-2543321"/>
            <a:ext cx="6051176" cy="4114800"/>
          </a:xfrm>
          <a:custGeom>
            <a:avLst/>
            <a:gdLst/>
            <a:ahLst/>
            <a:cxnLst/>
            <a:rect r="r" b="b" t="t" l="l"/>
            <a:pathLst>
              <a:path h="4114800" w="6051176">
                <a:moveTo>
                  <a:pt x="0" y="0"/>
                </a:moveTo>
                <a:lnTo>
                  <a:pt x="6051176" y="0"/>
                </a:lnTo>
                <a:lnTo>
                  <a:pt x="60511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242362" y="310229"/>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6"/>
            <a:stretch>
              <a:fillRect l="0" t="0" r="0" b="0"/>
            </a:stretch>
          </a:blipFill>
        </p:spPr>
      </p:sp>
      <p:sp>
        <p:nvSpPr>
          <p:cNvPr name="Freeform 7" id="7"/>
          <p:cNvSpPr/>
          <p:nvPr/>
        </p:nvSpPr>
        <p:spPr>
          <a:xfrm flipH="false" flipV="false" rot="0">
            <a:off x="8132353" y="404630"/>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7"/>
            <a:stretch>
              <a:fillRect l="-24086" t="0" r="-23620" b="0"/>
            </a:stretch>
          </a:blipFill>
        </p:spPr>
      </p:sp>
      <p:sp>
        <p:nvSpPr>
          <p:cNvPr name="Freeform 8" id="8"/>
          <p:cNvSpPr/>
          <p:nvPr/>
        </p:nvSpPr>
        <p:spPr>
          <a:xfrm flipH="false" flipV="false" rot="0">
            <a:off x="10784356" y="343777"/>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
        <p:nvSpPr>
          <p:cNvPr name="Freeform 9" id="9"/>
          <p:cNvSpPr/>
          <p:nvPr/>
        </p:nvSpPr>
        <p:spPr>
          <a:xfrm flipH="false" flipV="false" rot="0">
            <a:off x="10660769" y="3023552"/>
            <a:ext cx="10198561" cy="420691"/>
          </a:xfrm>
          <a:custGeom>
            <a:avLst/>
            <a:gdLst/>
            <a:ahLst/>
            <a:cxnLst/>
            <a:rect r="r" b="b" t="t" l="l"/>
            <a:pathLst>
              <a:path h="420691" w="10198561">
                <a:moveTo>
                  <a:pt x="0" y="0"/>
                </a:moveTo>
                <a:lnTo>
                  <a:pt x="10198561" y="0"/>
                </a:lnTo>
                <a:lnTo>
                  <a:pt x="10198561" y="420691"/>
                </a:lnTo>
                <a:lnTo>
                  <a:pt x="0" y="4206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aphicFrame>
        <p:nvGraphicFramePr>
          <p:cNvPr name="Table 10" id="10"/>
          <p:cNvGraphicFramePr>
            <a:graphicFrameLocks noGrp="true"/>
          </p:cNvGraphicFramePr>
          <p:nvPr/>
        </p:nvGraphicFramePr>
        <p:xfrm>
          <a:off x="9458354" y="3870855"/>
          <a:ext cx="6126191" cy="4114800"/>
        </p:xfrm>
        <a:graphic>
          <a:graphicData uri="http://schemas.openxmlformats.org/drawingml/2006/table">
            <a:tbl>
              <a:tblPr/>
              <a:tblGrid>
                <a:gridCol w="2120411"/>
                <a:gridCol w="4005780"/>
              </a:tblGrid>
              <a:tr h="1028700">
                <a:tc gridSpan="2">
                  <a:txBody>
                    <a:bodyPr anchor="t" rtlCol="false"/>
                    <a:lstStyle/>
                    <a:p>
                      <a:pPr algn="l">
                        <a:lnSpc>
                          <a:spcPts val="3219"/>
                        </a:lnSpc>
                        <a:defRPr/>
                      </a:pPr>
                      <a:r>
                        <a:rPr lang="en-US" sz="2299">
                          <a:solidFill>
                            <a:srgbClr val="000000"/>
                          </a:solidFill>
                          <a:latin typeface="Open Sans"/>
                        </a:rPr>
                        <a:t>Mobile Automation Testing (11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219"/>
                        </a:lnSpc>
                        <a:defRPr/>
                      </a:pPr>
                      <a:r>
                        <a:rPr lang="en-US" sz="2299">
                          <a:solidFill>
                            <a:srgbClr val="000000"/>
                          </a:solidFill>
                          <a:latin typeface="Open Sans"/>
                        </a:rPr>
                        <a:t>Mobile Automation Testing (11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l">
                        <a:lnSpc>
                          <a:spcPts val="3219"/>
                        </a:lnSpc>
                        <a:defRPr/>
                      </a:pPr>
                      <a:r>
                        <a:rPr lang="en-US" sz="2299">
                          <a:solidFill>
                            <a:srgbClr val="000000"/>
                          </a:solidFill>
                          <a:latin typeface="Open Sans"/>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Open Sans"/>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l">
                        <a:lnSpc>
                          <a:spcPts val="3219"/>
                        </a:lnSpc>
                        <a:defRPr/>
                      </a:pPr>
                      <a:r>
                        <a:rPr lang="en-US" sz="2299">
                          <a:solidFill>
                            <a:srgbClr val="000000"/>
                          </a:solidFill>
                          <a:latin typeface="Open Sans"/>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Open Sans"/>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l">
                        <a:lnSpc>
                          <a:spcPts val="3219"/>
                        </a:lnSpc>
                        <a:defRPr/>
                      </a:pPr>
                      <a:r>
                        <a:rPr lang="en-US" sz="2299">
                          <a:solidFill>
                            <a:srgbClr val="000000"/>
                          </a:solidFill>
                          <a:latin typeface="Open Sans"/>
                        </a:rPr>
                        <a:t>Passed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Open Sans"/>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1" id="11"/>
          <p:cNvGraphicFramePr>
            <a:graphicFrameLocks noGrp="true"/>
          </p:cNvGraphicFramePr>
          <p:nvPr/>
        </p:nvGraphicFramePr>
        <p:xfrm>
          <a:off x="2975882" y="3694642"/>
          <a:ext cx="5682343" cy="4467225"/>
        </p:xfrm>
        <a:graphic>
          <a:graphicData uri="http://schemas.openxmlformats.org/drawingml/2006/table">
            <a:tbl>
              <a:tblPr/>
              <a:tblGrid>
                <a:gridCol w="2841171"/>
                <a:gridCol w="2841171"/>
              </a:tblGrid>
              <a:tr h="893445">
                <a:tc gridSpan="2">
                  <a:txBody>
                    <a:bodyPr anchor="t" rtlCol="false"/>
                    <a:lstStyle/>
                    <a:p>
                      <a:pPr algn="l">
                        <a:lnSpc>
                          <a:spcPts val="3079"/>
                        </a:lnSpc>
                        <a:defRPr/>
                      </a:pPr>
                      <a:r>
                        <a:rPr lang="en-US" sz="2199">
                          <a:solidFill>
                            <a:srgbClr val="000000"/>
                          </a:solidFill>
                          <a:latin typeface="Open Sans"/>
                        </a:rPr>
                        <a:t>Mobile Manual Testing (13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Open Sans"/>
                        </a:rPr>
                        <a:t>Mobile Manual Testing (13 Test Case)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45">
                <a:tc>
                  <a:txBody>
                    <a:bodyPr anchor="t" rtlCol="false"/>
                    <a:lstStyle/>
                    <a:p>
                      <a:pPr algn="l">
                        <a:lnSpc>
                          <a:spcPts val="3079"/>
                        </a:lnSpc>
                        <a:defRPr/>
                      </a:pPr>
                      <a:r>
                        <a:rPr lang="en-US" sz="2199">
                          <a:solidFill>
                            <a:srgbClr val="000000"/>
                          </a:solidFill>
                          <a:latin typeface="Open Sans"/>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45">
                <a:tc>
                  <a:txBody>
                    <a:bodyPr anchor="t" rtlCol="false"/>
                    <a:lstStyle/>
                    <a:p>
                      <a:pPr algn="l">
                        <a:lnSpc>
                          <a:spcPts val="3079"/>
                        </a:lnSpc>
                        <a:defRPr/>
                      </a:pPr>
                      <a:r>
                        <a:rPr lang="en-US" sz="2199">
                          <a:solidFill>
                            <a:srgbClr val="000000"/>
                          </a:solidFill>
                          <a:latin typeface="Open Sans"/>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45">
                <a:tc>
                  <a:txBody>
                    <a:bodyPr anchor="t" rtlCol="false"/>
                    <a:lstStyle/>
                    <a:p>
                      <a:pPr algn="l">
                        <a:lnSpc>
                          <a:spcPts val="3079"/>
                        </a:lnSpc>
                        <a:defRPr/>
                      </a:pPr>
                      <a:r>
                        <a:rPr lang="en-US" sz="2199">
                          <a:solidFill>
                            <a:srgbClr val="000000"/>
                          </a:solidFill>
                          <a:latin typeface="Open Sans"/>
                        </a:rPr>
                        <a:t>Passed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93445">
                <a:tc>
                  <a:txBody>
                    <a:bodyPr anchor="t" rtlCol="false"/>
                    <a:lstStyle/>
                    <a:p>
                      <a:pPr algn="l">
                        <a:lnSpc>
                          <a:spcPts val="3079"/>
                        </a:lnSpc>
                        <a:defRPr/>
                      </a:pPr>
                      <a:r>
                        <a:rPr lang="en-US" sz="2199">
                          <a:solidFill>
                            <a:srgbClr val="000000"/>
                          </a:solidFill>
                          <a:latin typeface="Open Sans"/>
                        </a:rPr>
                        <a:t>Failed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ns"/>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2" id="12"/>
          <p:cNvSpPr txBox="true"/>
          <p:nvPr/>
        </p:nvSpPr>
        <p:spPr>
          <a:xfrm rot="0">
            <a:off x="11259876" y="1975802"/>
            <a:ext cx="7028124" cy="1047750"/>
          </a:xfrm>
          <a:prstGeom prst="rect">
            <a:avLst/>
          </a:prstGeom>
        </p:spPr>
        <p:txBody>
          <a:bodyPr anchor="t" rtlCol="false" tIns="0" lIns="0" bIns="0" rIns="0">
            <a:spAutoFit/>
          </a:bodyPr>
          <a:lstStyle/>
          <a:p>
            <a:pPr>
              <a:lnSpc>
                <a:spcPts val="8399"/>
              </a:lnSpc>
            </a:pPr>
            <a:r>
              <a:rPr lang="en-US" sz="6999">
                <a:solidFill>
                  <a:srgbClr val="343434"/>
                </a:solidFill>
                <a:latin typeface="Magnolia Script Bold"/>
              </a:rPr>
              <a:t>Summary Testing</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91405">
            <a:off x="14654619" y="-2807017"/>
            <a:ext cx="6285988" cy="6326165"/>
          </a:xfrm>
          <a:custGeom>
            <a:avLst/>
            <a:gdLst/>
            <a:ahLst/>
            <a:cxnLst/>
            <a:rect r="r" b="b" t="t" l="l"/>
            <a:pathLst>
              <a:path h="6326165" w="6285988">
                <a:moveTo>
                  <a:pt x="0" y="0"/>
                </a:moveTo>
                <a:lnTo>
                  <a:pt x="6285988" y="0"/>
                </a:lnTo>
                <a:lnTo>
                  <a:pt x="6285988" y="6326165"/>
                </a:lnTo>
                <a:lnTo>
                  <a:pt x="0" y="6326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9445">
            <a:off x="15821900" y="-2377"/>
            <a:ext cx="5923564" cy="5961426"/>
          </a:xfrm>
          <a:custGeom>
            <a:avLst/>
            <a:gdLst/>
            <a:ahLst/>
            <a:cxnLst/>
            <a:rect r="r" b="b" t="t" l="l"/>
            <a:pathLst>
              <a:path h="5961426" w="5923564">
                <a:moveTo>
                  <a:pt x="0" y="0"/>
                </a:moveTo>
                <a:lnTo>
                  <a:pt x="5923565" y="0"/>
                </a:lnTo>
                <a:lnTo>
                  <a:pt x="5923565" y="5961426"/>
                </a:lnTo>
                <a:lnTo>
                  <a:pt x="0" y="5961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98329">
            <a:off x="16102830" y="7806580"/>
            <a:ext cx="2000734" cy="2903439"/>
          </a:xfrm>
          <a:custGeom>
            <a:avLst/>
            <a:gdLst/>
            <a:ahLst/>
            <a:cxnLst/>
            <a:rect r="r" b="b" t="t" l="l"/>
            <a:pathLst>
              <a:path h="2903439" w="2000734">
                <a:moveTo>
                  <a:pt x="0" y="0"/>
                </a:moveTo>
                <a:lnTo>
                  <a:pt x="2000734" y="0"/>
                </a:lnTo>
                <a:lnTo>
                  <a:pt x="2000734" y="2903440"/>
                </a:lnTo>
                <a:lnTo>
                  <a:pt x="0" y="2903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1385487"/>
            <a:ext cx="8967363" cy="923925"/>
          </a:xfrm>
          <a:prstGeom prst="rect">
            <a:avLst/>
          </a:prstGeom>
        </p:spPr>
        <p:txBody>
          <a:bodyPr anchor="t" rtlCol="false" tIns="0" lIns="0" bIns="0" rIns="0">
            <a:spAutoFit/>
          </a:bodyPr>
          <a:lstStyle/>
          <a:p>
            <a:pPr algn="ctr">
              <a:lnSpc>
                <a:spcPts val="7200"/>
              </a:lnSpc>
            </a:pPr>
            <a:r>
              <a:rPr lang="en-US" sz="6000">
                <a:solidFill>
                  <a:srgbClr val="343434"/>
                </a:solidFill>
                <a:latin typeface="Magnolia Script Bold"/>
              </a:rPr>
              <a:t>Detail Summary Testing</a:t>
            </a:r>
          </a:p>
        </p:txBody>
      </p:sp>
      <p:sp>
        <p:nvSpPr>
          <p:cNvPr name="Freeform 6" id="6"/>
          <p:cNvSpPr/>
          <p:nvPr/>
        </p:nvSpPr>
        <p:spPr>
          <a:xfrm flipH="false" flipV="false" rot="0">
            <a:off x="5242362" y="0"/>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8"/>
            <a:stretch>
              <a:fillRect l="0" t="0" r="0" b="0"/>
            </a:stretch>
          </a:blipFill>
        </p:spPr>
      </p:sp>
      <p:sp>
        <p:nvSpPr>
          <p:cNvPr name="Freeform 7" id="7"/>
          <p:cNvSpPr/>
          <p:nvPr/>
        </p:nvSpPr>
        <p:spPr>
          <a:xfrm flipH="false" flipV="false" rot="0">
            <a:off x="8132353" y="94401"/>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9"/>
            <a:stretch>
              <a:fillRect l="-24086" t="0" r="-23620" b="0"/>
            </a:stretch>
          </a:blipFill>
        </p:spPr>
      </p:sp>
      <p:sp>
        <p:nvSpPr>
          <p:cNvPr name="Freeform 8" id="8"/>
          <p:cNvSpPr/>
          <p:nvPr/>
        </p:nvSpPr>
        <p:spPr>
          <a:xfrm flipH="false" flipV="false" rot="0">
            <a:off x="10784356" y="33548"/>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10"/>
            <a:stretch>
              <a:fillRect l="0" t="0" r="0" b="0"/>
            </a:stretch>
          </a:blipFill>
        </p:spPr>
      </p:sp>
      <p:graphicFrame>
        <p:nvGraphicFramePr>
          <p:cNvPr name="Table 9" id="9"/>
          <p:cNvGraphicFramePr>
            <a:graphicFrameLocks noGrp="true"/>
          </p:cNvGraphicFramePr>
          <p:nvPr/>
        </p:nvGraphicFramePr>
        <p:xfrm>
          <a:off x="1028700" y="2511336"/>
          <a:ext cx="7784592" cy="7237550"/>
        </p:xfrm>
        <a:graphic>
          <a:graphicData uri="http://schemas.openxmlformats.org/drawingml/2006/table">
            <a:tbl>
              <a:tblPr/>
              <a:tblGrid>
                <a:gridCol w="1945896"/>
                <a:gridCol w="1372890"/>
                <a:gridCol w="1545954"/>
                <a:gridCol w="1346410"/>
                <a:gridCol w="1573442"/>
              </a:tblGrid>
              <a:tr h="549556">
                <a:tc gridSpan="5">
                  <a:txBody>
                    <a:bodyPr anchor="t" rtlCol="false"/>
                    <a:lstStyle/>
                    <a:p>
                      <a:pPr algn="l">
                        <a:lnSpc>
                          <a:spcPts val="2379"/>
                        </a:lnSpc>
                        <a:defRPr/>
                      </a:pPr>
                      <a:r>
                        <a:rPr lang="en-US" sz="1699">
                          <a:solidFill>
                            <a:srgbClr val="000000"/>
                          </a:solidFill>
                          <a:latin typeface="Open Sans"/>
                        </a:rPr>
                        <a:t>API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API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API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API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API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9556">
                <a:tc rowSpan="2">
                  <a:txBody>
                    <a:bodyPr anchor="t" rtlCol="false"/>
                    <a:lstStyle/>
                    <a:p>
                      <a:pPr algn="l">
                        <a:lnSpc>
                          <a:spcPts val="2379"/>
                        </a:lnSpc>
                        <a:defRPr/>
                      </a:pPr>
                      <a:r>
                        <a:rPr lang="en-US" sz="1699">
                          <a:solidFill>
                            <a:srgbClr val="000000"/>
                          </a:solidFill>
                          <a:latin typeface="Open Sans"/>
                        </a:rPr>
                        <a:t>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4">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9556">
                <a:tc vMerge="true">
                  <a:txBody>
                    <a:bodyPr anchor="t" rtlCol="false"/>
                    <a:lstStyle/>
                    <a:p>
                      <a:pPr algn="l">
                        <a:lnSpc>
                          <a:spcPts val="2379"/>
                        </a:lnSpc>
                        <a:defRPr/>
                      </a:pPr>
                      <a:r>
                        <a:rPr lang="en-US" sz="1699">
                          <a:solidFill>
                            <a:srgbClr val="000000"/>
                          </a:solidFill>
                          <a:latin typeface="Open Sans"/>
                        </a:rPr>
                        <a:t>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Positive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Negative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Passed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Failed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9556">
                <a:tc>
                  <a:txBody>
                    <a:bodyPr anchor="t" rtlCol="false"/>
                    <a:lstStyle/>
                    <a:p>
                      <a:pPr algn="l">
                        <a:lnSpc>
                          <a:spcPts val="2379"/>
                        </a:lnSpc>
                        <a:defRPr/>
                      </a:pPr>
                      <a:r>
                        <a:rPr lang="en-US" sz="1699">
                          <a:solidFill>
                            <a:srgbClr val="000000"/>
                          </a:solidFill>
                          <a:latin typeface="Open Sans"/>
                        </a:rPr>
                        <a:t>Register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9</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9556">
                <a:tc>
                  <a:txBody>
                    <a:bodyPr anchor="t" rtlCol="false"/>
                    <a:lstStyle/>
                    <a:p>
                      <a:pPr algn="l">
                        <a:lnSpc>
                          <a:spcPts val="2379"/>
                        </a:lnSpc>
                        <a:defRPr/>
                      </a:pPr>
                      <a:r>
                        <a:rPr lang="en-US" sz="1699">
                          <a:solidFill>
                            <a:srgbClr val="000000"/>
                          </a:solidFill>
                          <a:latin typeface="Open Sans"/>
                        </a:rPr>
                        <a:t>Login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9</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70995">
                <a:tc>
                  <a:txBody>
                    <a:bodyPr anchor="t" rtlCol="false"/>
                    <a:lstStyle/>
                    <a:p>
                      <a:pPr algn="l">
                        <a:lnSpc>
                          <a:spcPts val="2379"/>
                        </a:lnSpc>
                        <a:defRPr/>
                      </a:pPr>
                      <a:r>
                        <a:rPr lang="en-US" sz="1699">
                          <a:solidFill>
                            <a:srgbClr val="000000"/>
                          </a:solidFill>
                          <a:latin typeface="Open Sans"/>
                        </a:rPr>
                        <a:t>User Get Information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70995">
                <a:tc>
                  <a:txBody>
                    <a:bodyPr anchor="t" rtlCol="false"/>
                    <a:lstStyle/>
                    <a:p>
                      <a:pPr algn="l">
                        <a:lnSpc>
                          <a:spcPts val="2379"/>
                        </a:lnSpc>
                        <a:defRPr/>
                      </a:pPr>
                      <a:r>
                        <a:rPr lang="en-US" sz="1699">
                          <a:solidFill>
                            <a:srgbClr val="000000"/>
                          </a:solidFill>
                          <a:latin typeface="Open Sans"/>
                        </a:rPr>
                        <a:t>Product Categories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9556">
                <a:tc>
                  <a:txBody>
                    <a:bodyPr anchor="t" rtlCol="false"/>
                    <a:lstStyle/>
                    <a:p>
                      <a:pPr algn="l">
                        <a:lnSpc>
                          <a:spcPts val="2379"/>
                        </a:lnSpc>
                        <a:defRPr/>
                      </a:pPr>
                      <a:r>
                        <a:rPr lang="en-US" sz="1699">
                          <a:solidFill>
                            <a:srgbClr val="000000"/>
                          </a:solidFill>
                          <a:latin typeface="Open Sans"/>
                        </a:rPr>
                        <a:t>Product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9556">
                <a:tc>
                  <a:txBody>
                    <a:bodyPr anchor="t" rtlCol="false"/>
                    <a:lstStyle/>
                    <a:p>
                      <a:pPr algn="l">
                        <a:lnSpc>
                          <a:spcPts val="2379"/>
                        </a:lnSpc>
                        <a:defRPr/>
                      </a:pPr>
                      <a:r>
                        <a:rPr lang="en-US" sz="1699">
                          <a:solidFill>
                            <a:srgbClr val="000000"/>
                          </a:solidFill>
                          <a:latin typeface="Open Sans"/>
                        </a:rPr>
                        <a:t>Orders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9556">
                <a:tc>
                  <a:txBody>
                    <a:bodyPr anchor="t" rtlCol="false"/>
                    <a:lstStyle/>
                    <a:p>
                      <a:pPr algn="l">
                        <a:lnSpc>
                          <a:spcPts val="2379"/>
                        </a:lnSpc>
                        <a:defRPr/>
                      </a:pPr>
                      <a:r>
                        <a:rPr lang="en-US" sz="1699">
                          <a:solidFill>
                            <a:srgbClr val="000000"/>
                          </a:solidFill>
                          <a:latin typeface="Open Sans"/>
                        </a:rPr>
                        <a:t>Ratings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9556">
                <a:tc>
                  <a:txBody>
                    <a:bodyPr anchor="t" rtlCol="false"/>
                    <a:lstStyle/>
                    <a:p>
                      <a:pPr algn="l">
                        <a:lnSpc>
                          <a:spcPts val="2379"/>
                        </a:lnSpc>
                        <a:defRPr/>
                      </a:pPr>
                      <a:r>
                        <a:rPr lang="en-US" sz="1699">
                          <a:solidFill>
                            <a:srgbClr val="000000"/>
                          </a:solidFill>
                          <a:latin typeface="Open Sans"/>
                        </a:rPr>
                        <a:t>Comment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9556">
                <a:tc>
                  <a:txBody>
                    <a:bodyPr anchor="t" rtlCol="false"/>
                    <a:lstStyle/>
                    <a:p>
                      <a:pPr algn="l">
                        <a:lnSpc>
                          <a:spcPts val="2379"/>
                        </a:lnSpc>
                        <a:defRPr/>
                      </a:pPr>
                      <a:r>
                        <a:rPr lang="en-US" sz="1699">
                          <a:solidFill>
                            <a:srgbClr val="000000"/>
                          </a:solidFill>
                          <a:latin typeface="Open Sans"/>
                        </a:rPr>
                        <a:t>Total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19</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59</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10" id="10"/>
          <p:cNvSpPr/>
          <p:nvPr/>
        </p:nvSpPr>
        <p:spPr>
          <a:xfrm flipH="false" flipV="false" rot="0">
            <a:off x="844243" y="1852212"/>
            <a:ext cx="8796239" cy="582751"/>
          </a:xfrm>
          <a:custGeom>
            <a:avLst/>
            <a:gdLst/>
            <a:ahLst/>
            <a:cxnLst/>
            <a:rect r="r" b="b" t="t" l="l"/>
            <a:pathLst>
              <a:path h="582751" w="8796239">
                <a:moveTo>
                  <a:pt x="0" y="0"/>
                </a:moveTo>
                <a:lnTo>
                  <a:pt x="8796239" y="0"/>
                </a:lnTo>
                <a:lnTo>
                  <a:pt x="8796239" y="582751"/>
                </a:lnTo>
                <a:lnTo>
                  <a:pt x="0" y="58275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aphicFrame>
        <p:nvGraphicFramePr>
          <p:cNvPr name="Table 11" id="11"/>
          <p:cNvGraphicFramePr>
            <a:graphicFrameLocks noGrp="true"/>
          </p:cNvGraphicFramePr>
          <p:nvPr/>
        </p:nvGraphicFramePr>
        <p:xfrm>
          <a:off x="9419802" y="2511336"/>
          <a:ext cx="7683395" cy="7180037"/>
        </p:xfrm>
        <a:graphic>
          <a:graphicData uri="http://schemas.openxmlformats.org/drawingml/2006/table">
            <a:tbl>
              <a:tblPr/>
              <a:tblGrid>
                <a:gridCol w="1506097"/>
                <a:gridCol w="1506097"/>
                <a:gridCol w="1506097"/>
                <a:gridCol w="1506097"/>
                <a:gridCol w="1659005"/>
              </a:tblGrid>
              <a:tr h="555945">
                <a:tc gridSpan="5">
                  <a:txBody>
                    <a:bodyPr anchor="t" rtlCol="false"/>
                    <a:lstStyle/>
                    <a:p>
                      <a:pPr algn="l">
                        <a:lnSpc>
                          <a:spcPts val="2379"/>
                        </a:lnSpc>
                        <a:defRPr/>
                      </a:pPr>
                      <a:r>
                        <a:rPr lang="en-US" sz="1699">
                          <a:solidFill>
                            <a:srgbClr val="000000"/>
                          </a:solidFill>
                          <a:latin typeface="Open Sans"/>
                        </a:rPr>
                        <a:t>API Automation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API Automation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API Automation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API Automation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API Automation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5945">
                <a:tc rowSpan="2">
                  <a:txBody>
                    <a:bodyPr anchor="t" rtlCol="false"/>
                    <a:lstStyle/>
                    <a:p>
                      <a:pPr algn="l">
                        <a:lnSpc>
                          <a:spcPts val="2379"/>
                        </a:lnSpc>
                        <a:defRPr/>
                      </a:pPr>
                      <a:r>
                        <a:rPr lang="en-US" sz="1699">
                          <a:solidFill>
                            <a:srgbClr val="000000"/>
                          </a:solidFill>
                          <a:latin typeface="Open Sans"/>
                        </a:rPr>
                        <a:t>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4">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5945">
                <a:tc vMerge="true">
                  <a:txBody>
                    <a:bodyPr anchor="t" rtlCol="false"/>
                    <a:lstStyle/>
                    <a:p>
                      <a:pPr algn="l">
                        <a:lnSpc>
                          <a:spcPts val="2379"/>
                        </a:lnSpc>
                        <a:defRPr/>
                      </a:pPr>
                      <a:r>
                        <a:rPr lang="en-US" sz="1699">
                          <a:solidFill>
                            <a:srgbClr val="000000"/>
                          </a:solidFill>
                          <a:latin typeface="Open Sans"/>
                        </a:rPr>
                        <a:t>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Positive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Negative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Passed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Failed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5945">
                <a:tc>
                  <a:txBody>
                    <a:bodyPr anchor="t" rtlCol="false"/>
                    <a:lstStyle/>
                    <a:p>
                      <a:pPr algn="l">
                        <a:lnSpc>
                          <a:spcPts val="2379"/>
                        </a:lnSpc>
                        <a:defRPr/>
                      </a:pPr>
                      <a:r>
                        <a:rPr lang="en-US" sz="1699">
                          <a:solidFill>
                            <a:srgbClr val="000000"/>
                          </a:solidFill>
                          <a:latin typeface="Open Sans"/>
                        </a:rPr>
                        <a:t>Register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9</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5945">
                <a:tc>
                  <a:txBody>
                    <a:bodyPr anchor="t" rtlCol="false"/>
                    <a:lstStyle/>
                    <a:p>
                      <a:pPr algn="l">
                        <a:lnSpc>
                          <a:spcPts val="2379"/>
                        </a:lnSpc>
                        <a:defRPr/>
                      </a:pPr>
                      <a:r>
                        <a:rPr lang="en-US" sz="1699">
                          <a:solidFill>
                            <a:srgbClr val="000000"/>
                          </a:solidFill>
                          <a:latin typeface="Open Sans"/>
                        </a:rPr>
                        <a:t>Login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9</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10296">
                <a:tc>
                  <a:txBody>
                    <a:bodyPr anchor="t" rtlCol="false"/>
                    <a:lstStyle/>
                    <a:p>
                      <a:pPr algn="l">
                        <a:lnSpc>
                          <a:spcPts val="2379"/>
                        </a:lnSpc>
                        <a:defRPr/>
                      </a:pPr>
                      <a:r>
                        <a:rPr lang="en-US" sz="1699">
                          <a:solidFill>
                            <a:srgbClr val="000000"/>
                          </a:solidFill>
                          <a:latin typeface="Open Sans"/>
                        </a:rPr>
                        <a:t>User Get Information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10296">
                <a:tc>
                  <a:txBody>
                    <a:bodyPr anchor="t" rtlCol="false"/>
                    <a:lstStyle/>
                    <a:p>
                      <a:pPr algn="l">
                        <a:lnSpc>
                          <a:spcPts val="2379"/>
                        </a:lnSpc>
                        <a:defRPr/>
                      </a:pPr>
                      <a:r>
                        <a:rPr lang="en-US" sz="1699">
                          <a:solidFill>
                            <a:srgbClr val="000000"/>
                          </a:solidFill>
                          <a:latin typeface="Open Sans"/>
                        </a:rPr>
                        <a:t>Product Categories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5945">
                <a:tc>
                  <a:txBody>
                    <a:bodyPr anchor="t" rtlCol="false"/>
                    <a:lstStyle/>
                    <a:p>
                      <a:pPr algn="l">
                        <a:lnSpc>
                          <a:spcPts val="2379"/>
                        </a:lnSpc>
                        <a:defRPr/>
                      </a:pPr>
                      <a:r>
                        <a:rPr lang="en-US" sz="1699">
                          <a:solidFill>
                            <a:srgbClr val="000000"/>
                          </a:solidFill>
                          <a:latin typeface="Open Sans"/>
                        </a:rPr>
                        <a:t>Product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5945">
                <a:tc>
                  <a:txBody>
                    <a:bodyPr anchor="t" rtlCol="false"/>
                    <a:lstStyle/>
                    <a:p>
                      <a:pPr algn="l">
                        <a:lnSpc>
                          <a:spcPts val="2379"/>
                        </a:lnSpc>
                        <a:defRPr/>
                      </a:pPr>
                      <a:r>
                        <a:rPr lang="en-US" sz="1699">
                          <a:solidFill>
                            <a:srgbClr val="000000"/>
                          </a:solidFill>
                          <a:latin typeface="Open Sans"/>
                        </a:rPr>
                        <a:t>Orders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5945">
                <a:tc>
                  <a:txBody>
                    <a:bodyPr anchor="t" rtlCol="false"/>
                    <a:lstStyle/>
                    <a:p>
                      <a:pPr algn="l">
                        <a:lnSpc>
                          <a:spcPts val="2379"/>
                        </a:lnSpc>
                        <a:defRPr/>
                      </a:pPr>
                      <a:r>
                        <a:rPr lang="en-US" sz="1699">
                          <a:solidFill>
                            <a:srgbClr val="000000"/>
                          </a:solidFill>
                          <a:latin typeface="Open Sans"/>
                        </a:rPr>
                        <a:t>Ratings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5945">
                <a:tc>
                  <a:txBody>
                    <a:bodyPr anchor="t" rtlCol="false"/>
                    <a:lstStyle/>
                    <a:p>
                      <a:pPr algn="l">
                        <a:lnSpc>
                          <a:spcPts val="2379"/>
                        </a:lnSpc>
                        <a:defRPr/>
                      </a:pPr>
                      <a:r>
                        <a:rPr lang="en-US" sz="1699">
                          <a:solidFill>
                            <a:srgbClr val="000000"/>
                          </a:solidFill>
                          <a:latin typeface="Open Sans"/>
                        </a:rPr>
                        <a:t>Comment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5945">
                <a:tc>
                  <a:txBody>
                    <a:bodyPr anchor="t" rtlCol="false"/>
                    <a:lstStyle/>
                    <a:p>
                      <a:pPr algn="l">
                        <a:lnSpc>
                          <a:spcPts val="2379"/>
                        </a:lnSpc>
                        <a:defRPr/>
                      </a:pPr>
                      <a:r>
                        <a:rPr lang="en-US" sz="1699">
                          <a:solidFill>
                            <a:srgbClr val="000000"/>
                          </a:solidFill>
                          <a:latin typeface="Open Sans"/>
                        </a:rPr>
                        <a:t>Total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19</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91405">
            <a:off x="14654619" y="-2807017"/>
            <a:ext cx="6285988" cy="6326165"/>
          </a:xfrm>
          <a:custGeom>
            <a:avLst/>
            <a:gdLst/>
            <a:ahLst/>
            <a:cxnLst/>
            <a:rect r="r" b="b" t="t" l="l"/>
            <a:pathLst>
              <a:path h="6326165" w="6285988">
                <a:moveTo>
                  <a:pt x="0" y="0"/>
                </a:moveTo>
                <a:lnTo>
                  <a:pt x="6285988" y="0"/>
                </a:lnTo>
                <a:lnTo>
                  <a:pt x="6285988" y="6326165"/>
                </a:lnTo>
                <a:lnTo>
                  <a:pt x="0" y="6326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9445">
            <a:off x="15821900" y="-2377"/>
            <a:ext cx="5923564" cy="5961426"/>
          </a:xfrm>
          <a:custGeom>
            <a:avLst/>
            <a:gdLst/>
            <a:ahLst/>
            <a:cxnLst/>
            <a:rect r="r" b="b" t="t" l="l"/>
            <a:pathLst>
              <a:path h="5961426" w="5923564">
                <a:moveTo>
                  <a:pt x="0" y="0"/>
                </a:moveTo>
                <a:lnTo>
                  <a:pt x="5923565" y="0"/>
                </a:lnTo>
                <a:lnTo>
                  <a:pt x="5923565" y="5961426"/>
                </a:lnTo>
                <a:lnTo>
                  <a:pt x="0" y="5961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98329">
            <a:off x="16102830" y="7806580"/>
            <a:ext cx="2000734" cy="2903439"/>
          </a:xfrm>
          <a:custGeom>
            <a:avLst/>
            <a:gdLst/>
            <a:ahLst/>
            <a:cxnLst/>
            <a:rect r="r" b="b" t="t" l="l"/>
            <a:pathLst>
              <a:path h="2903439" w="2000734">
                <a:moveTo>
                  <a:pt x="0" y="0"/>
                </a:moveTo>
                <a:lnTo>
                  <a:pt x="2000734" y="0"/>
                </a:lnTo>
                <a:lnTo>
                  <a:pt x="2000734" y="2903440"/>
                </a:lnTo>
                <a:lnTo>
                  <a:pt x="0" y="2903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1385487"/>
            <a:ext cx="8967363" cy="923925"/>
          </a:xfrm>
          <a:prstGeom prst="rect">
            <a:avLst/>
          </a:prstGeom>
        </p:spPr>
        <p:txBody>
          <a:bodyPr anchor="t" rtlCol="false" tIns="0" lIns="0" bIns="0" rIns="0">
            <a:spAutoFit/>
          </a:bodyPr>
          <a:lstStyle/>
          <a:p>
            <a:pPr algn="ctr">
              <a:lnSpc>
                <a:spcPts val="7200"/>
              </a:lnSpc>
            </a:pPr>
            <a:r>
              <a:rPr lang="en-US" sz="6000">
                <a:solidFill>
                  <a:srgbClr val="343434"/>
                </a:solidFill>
                <a:latin typeface="Magnolia Script Bold"/>
              </a:rPr>
              <a:t>Detail Summary Testing</a:t>
            </a:r>
          </a:p>
        </p:txBody>
      </p:sp>
      <p:sp>
        <p:nvSpPr>
          <p:cNvPr name="Freeform 6" id="6"/>
          <p:cNvSpPr/>
          <p:nvPr/>
        </p:nvSpPr>
        <p:spPr>
          <a:xfrm flipH="false" flipV="false" rot="0">
            <a:off x="5242362" y="0"/>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8"/>
            <a:stretch>
              <a:fillRect l="0" t="0" r="0" b="0"/>
            </a:stretch>
          </a:blipFill>
        </p:spPr>
      </p:sp>
      <p:sp>
        <p:nvSpPr>
          <p:cNvPr name="Freeform 7" id="7"/>
          <p:cNvSpPr/>
          <p:nvPr/>
        </p:nvSpPr>
        <p:spPr>
          <a:xfrm flipH="false" flipV="false" rot="0">
            <a:off x="8132353" y="94401"/>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9"/>
            <a:stretch>
              <a:fillRect l="-24086" t="0" r="-23620" b="0"/>
            </a:stretch>
          </a:blipFill>
        </p:spPr>
      </p:sp>
      <p:sp>
        <p:nvSpPr>
          <p:cNvPr name="Freeform 8" id="8"/>
          <p:cNvSpPr/>
          <p:nvPr/>
        </p:nvSpPr>
        <p:spPr>
          <a:xfrm flipH="false" flipV="false" rot="0">
            <a:off x="10784356" y="33548"/>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10"/>
            <a:stretch>
              <a:fillRect l="0" t="0" r="0" b="0"/>
            </a:stretch>
          </a:blipFill>
        </p:spPr>
      </p:sp>
      <p:sp>
        <p:nvSpPr>
          <p:cNvPr name="Freeform 9" id="9"/>
          <p:cNvSpPr/>
          <p:nvPr/>
        </p:nvSpPr>
        <p:spPr>
          <a:xfrm flipH="false" flipV="false" rot="0">
            <a:off x="844243" y="1852212"/>
            <a:ext cx="8796239" cy="582751"/>
          </a:xfrm>
          <a:custGeom>
            <a:avLst/>
            <a:gdLst/>
            <a:ahLst/>
            <a:cxnLst/>
            <a:rect r="r" b="b" t="t" l="l"/>
            <a:pathLst>
              <a:path h="582751" w="8796239">
                <a:moveTo>
                  <a:pt x="0" y="0"/>
                </a:moveTo>
                <a:lnTo>
                  <a:pt x="8796239" y="0"/>
                </a:lnTo>
                <a:lnTo>
                  <a:pt x="8796239" y="582751"/>
                </a:lnTo>
                <a:lnTo>
                  <a:pt x="0" y="58275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aphicFrame>
        <p:nvGraphicFramePr>
          <p:cNvPr name="Table 10" id="10"/>
          <p:cNvGraphicFramePr>
            <a:graphicFrameLocks noGrp="true"/>
          </p:cNvGraphicFramePr>
          <p:nvPr/>
        </p:nvGraphicFramePr>
        <p:xfrm>
          <a:off x="911644" y="2511336"/>
          <a:ext cx="7310101" cy="7180037"/>
        </p:xfrm>
        <a:graphic>
          <a:graphicData uri="http://schemas.openxmlformats.org/drawingml/2006/table">
            <a:tbl>
              <a:tblPr/>
              <a:tblGrid>
                <a:gridCol w="1611534"/>
                <a:gridCol w="1611534"/>
                <a:gridCol w="1611534"/>
                <a:gridCol w="863966"/>
                <a:gridCol w="1611534"/>
              </a:tblGrid>
              <a:tr h="598336">
                <a:tc gridSpan="5">
                  <a:txBody>
                    <a:bodyPr anchor="t" rtlCol="false"/>
                    <a:lstStyle/>
                    <a:p>
                      <a:pPr algn="l">
                        <a:lnSpc>
                          <a:spcPts val="2379"/>
                        </a:lnSpc>
                        <a:defRPr/>
                      </a:pPr>
                      <a:r>
                        <a:rPr lang="en-US" sz="1699">
                          <a:solidFill>
                            <a:srgbClr val="000000"/>
                          </a:solidFill>
                          <a:latin typeface="Open Sans"/>
                        </a:rPr>
                        <a:t>Web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Web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Web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Web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Web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8336">
                <a:tc rowSpan="2">
                  <a:txBody>
                    <a:bodyPr anchor="t" rtlCol="false"/>
                    <a:lstStyle/>
                    <a:p>
                      <a:pPr algn="l">
                        <a:lnSpc>
                          <a:spcPts val="2379"/>
                        </a:lnSpc>
                        <a:defRPr/>
                      </a:pPr>
                      <a:r>
                        <a:rPr lang="en-US" sz="1699">
                          <a:solidFill>
                            <a:srgbClr val="000000"/>
                          </a:solidFill>
                          <a:latin typeface="Open Sans"/>
                        </a:rPr>
                        <a:t>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4">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8336">
                <a:tc vMerge="true">
                  <a:txBody>
                    <a:bodyPr anchor="t" rtlCol="false"/>
                    <a:lstStyle/>
                    <a:p>
                      <a:pPr algn="l">
                        <a:lnSpc>
                          <a:spcPts val="2379"/>
                        </a:lnSpc>
                        <a:defRPr/>
                      </a:pPr>
                      <a:r>
                        <a:rPr lang="en-US" sz="1699">
                          <a:solidFill>
                            <a:srgbClr val="000000"/>
                          </a:solidFill>
                          <a:latin typeface="Open Sans"/>
                        </a:rPr>
                        <a:t>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Positive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Negative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Passed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Failed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8336">
                <a:tc>
                  <a:txBody>
                    <a:bodyPr anchor="t" rtlCol="false"/>
                    <a:lstStyle/>
                    <a:p>
                      <a:pPr algn="l">
                        <a:lnSpc>
                          <a:spcPts val="2379"/>
                        </a:lnSpc>
                        <a:defRPr/>
                      </a:pPr>
                      <a:r>
                        <a:rPr lang="en-US" sz="1699">
                          <a:solidFill>
                            <a:srgbClr val="000000"/>
                          </a:solidFill>
                          <a:latin typeface="Open Sans"/>
                        </a:rPr>
                        <a:t>Register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8336">
                <a:tc>
                  <a:txBody>
                    <a:bodyPr anchor="t" rtlCol="false"/>
                    <a:lstStyle/>
                    <a:p>
                      <a:pPr algn="l">
                        <a:lnSpc>
                          <a:spcPts val="2379"/>
                        </a:lnSpc>
                        <a:defRPr/>
                      </a:pPr>
                      <a:r>
                        <a:rPr lang="en-US" sz="1699">
                          <a:solidFill>
                            <a:srgbClr val="000000"/>
                          </a:solidFill>
                          <a:latin typeface="Open Sans"/>
                        </a:rPr>
                        <a:t>Login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8336">
                <a:tc>
                  <a:txBody>
                    <a:bodyPr anchor="t" rtlCol="false"/>
                    <a:lstStyle/>
                    <a:p>
                      <a:pPr algn="l">
                        <a:lnSpc>
                          <a:spcPts val="2379"/>
                        </a:lnSpc>
                        <a:defRPr/>
                      </a:pPr>
                      <a:r>
                        <a:rPr lang="en-US" sz="1699">
                          <a:solidFill>
                            <a:srgbClr val="000000"/>
                          </a:solidFill>
                          <a:latin typeface="Open Sans"/>
                        </a:rPr>
                        <a:t>Logout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8336">
                <a:tc>
                  <a:txBody>
                    <a:bodyPr anchor="t" rtlCol="false"/>
                    <a:lstStyle/>
                    <a:p>
                      <a:pPr algn="l">
                        <a:lnSpc>
                          <a:spcPts val="2379"/>
                        </a:lnSpc>
                        <a:defRPr/>
                      </a:pPr>
                      <a:r>
                        <a:rPr lang="en-US" sz="1699">
                          <a:solidFill>
                            <a:srgbClr val="000000"/>
                          </a:solidFill>
                          <a:latin typeface="Open Sans"/>
                        </a:rPr>
                        <a:t>Category</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8336">
                <a:tc>
                  <a:txBody>
                    <a:bodyPr anchor="t" rtlCol="false"/>
                    <a:lstStyle/>
                    <a:p>
                      <a:pPr algn="l">
                        <a:lnSpc>
                          <a:spcPts val="2379"/>
                        </a:lnSpc>
                        <a:defRPr/>
                      </a:pPr>
                      <a:r>
                        <a:rPr lang="en-US" sz="1699">
                          <a:solidFill>
                            <a:srgbClr val="000000"/>
                          </a:solidFill>
                          <a:latin typeface="Open Sans"/>
                        </a:rPr>
                        <a:t>Product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8336">
                <a:tc>
                  <a:txBody>
                    <a:bodyPr anchor="t" rtlCol="false"/>
                    <a:lstStyle/>
                    <a:p>
                      <a:pPr algn="l">
                        <a:lnSpc>
                          <a:spcPts val="2379"/>
                        </a:lnSpc>
                        <a:defRPr/>
                      </a:pPr>
                      <a:r>
                        <a:rPr lang="en-US" sz="1699">
                          <a:solidFill>
                            <a:srgbClr val="000000"/>
                          </a:solidFill>
                          <a:latin typeface="Open Sans"/>
                        </a:rPr>
                        <a:t>Ratings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8336">
                <a:tc>
                  <a:txBody>
                    <a:bodyPr anchor="t" rtlCol="false"/>
                    <a:lstStyle/>
                    <a:p>
                      <a:pPr algn="l">
                        <a:lnSpc>
                          <a:spcPts val="2379"/>
                        </a:lnSpc>
                        <a:defRPr/>
                      </a:pPr>
                      <a:r>
                        <a:rPr lang="en-US" sz="1699">
                          <a:solidFill>
                            <a:srgbClr val="000000"/>
                          </a:solidFill>
                          <a:latin typeface="Open Sans"/>
                        </a:rPr>
                        <a:t>Transaction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8336">
                <a:tc>
                  <a:txBody>
                    <a:bodyPr anchor="t" rtlCol="false"/>
                    <a:lstStyle/>
                    <a:p>
                      <a:pPr algn="l">
                        <a:lnSpc>
                          <a:spcPts val="2379"/>
                        </a:lnSpc>
                        <a:defRPr/>
                      </a:pPr>
                      <a:r>
                        <a:rPr lang="en-US" sz="1699">
                          <a:solidFill>
                            <a:srgbClr val="000000"/>
                          </a:solidFill>
                          <a:latin typeface="Open Sans"/>
                        </a:rPr>
                        <a:t>Integration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98336">
                <a:tc>
                  <a:txBody>
                    <a:bodyPr anchor="t" rtlCol="false"/>
                    <a:lstStyle/>
                    <a:p>
                      <a:pPr algn="l">
                        <a:lnSpc>
                          <a:spcPts val="2379"/>
                        </a:lnSpc>
                        <a:defRPr/>
                      </a:pPr>
                      <a:r>
                        <a:rPr lang="en-US" sz="1699">
                          <a:solidFill>
                            <a:srgbClr val="000000"/>
                          </a:solidFill>
                          <a:latin typeface="Open Sans"/>
                        </a:rPr>
                        <a:t>Total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34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aphicFrame>
        <p:nvGraphicFramePr>
          <p:cNvPr name="Table 11" id="11"/>
          <p:cNvGraphicFramePr>
            <a:graphicFrameLocks noGrp="true"/>
          </p:cNvGraphicFramePr>
          <p:nvPr/>
        </p:nvGraphicFramePr>
        <p:xfrm>
          <a:off x="9640482" y="2511336"/>
          <a:ext cx="7847517" cy="7041775"/>
        </p:xfrm>
        <a:graphic>
          <a:graphicData uri="http://schemas.openxmlformats.org/drawingml/2006/table">
            <a:tbl>
              <a:tblPr/>
              <a:tblGrid>
                <a:gridCol w="1569503"/>
                <a:gridCol w="1569503"/>
                <a:gridCol w="1569503"/>
                <a:gridCol w="1569503"/>
                <a:gridCol w="1569503"/>
              </a:tblGrid>
              <a:tr h="586815">
                <a:tc gridSpan="5">
                  <a:txBody>
                    <a:bodyPr anchor="t" rtlCol="false"/>
                    <a:lstStyle/>
                    <a:p>
                      <a:pPr algn="l">
                        <a:lnSpc>
                          <a:spcPts val="2379"/>
                        </a:lnSpc>
                        <a:defRPr/>
                      </a:pPr>
                      <a:r>
                        <a:rPr lang="en-US" sz="1699">
                          <a:solidFill>
                            <a:srgbClr val="000000"/>
                          </a:solidFill>
                          <a:latin typeface="Open Sans"/>
                        </a:rPr>
                        <a:t>Web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Web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Web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Web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Web Manual Testing (8 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6815">
                <a:tc rowSpan="2">
                  <a:txBody>
                    <a:bodyPr anchor="t" rtlCol="false"/>
                    <a:lstStyle/>
                    <a:p>
                      <a:pPr algn="l">
                        <a:lnSpc>
                          <a:spcPts val="2379"/>
                        </a:lnSpc>
                        <a:defRPr/>
                      </a:pPr>
                      <a:r>
                        <a:rPr lang="en-US" sz="1699">
                          <a:solidFill>
                            <a:srgbClr val="000000"/>
                          </a:solidFill>
                          <a:latin typeface="Open Sans"/>
                        </a:rPr>
                        <a:t>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4">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6815">
                <a:tc vMerge="true">
                  <a:txBody>
                    <a:bodyPr anchor="t" rtlCol="false"/>
                    <a:lstStyle/>
                    <a:p>
                      <a:pPr algn="l">
                        <a:lnSpc>
                          <a:spcPts val="2379"/>
                        </a:lnSpc>
                        <a:defRPr/>
                      </a:pPr>
                      <a:r>
                        <a:rPr lang="en-US" sz="1699">
                          <a:solidFill>
                            <a:srgbClr val="000000"/>
                          </a:solidFill>
                          <a:latin typeface="Open Sans"/>
                        </a:rPr>
                        <a:t>Test Scenario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Positive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Negative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Passed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Failed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6815">
                <a:tc>
                  <a:txBody>
                    <a:bodyPr anchor="t" rtlCol="false"/>
                    <a:lstStyle/>
                    <a:p>
                      <a:pPr algn="l">
                        <a:lnSpc>
                          <a:spcPts val="2379"/>
                        </a:lnSpc>
                        <a:defRPr/>
                      </a:pPr>
                      <a:r>
                        <a:rPr lang="en-US" sz="1699">
                          <a:solidFill>
                            <a:srgbClr val="000000"/>
                          </a:solidFill>
                          <a:latin typeface="Open Sans"/>
                        </a:rPr>
                        <a:t>Register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6815">
                <a:tc>
                  <a:txBody>
                    <a:bodyPr anchor="t" rtlCol="false"/>
                    <a:lstStyle/>
                    <a:p>
                      <a:pPr algn="l">
                        <a:lnSpc>
                          <a:spcPts val="2379"/>
                        </a:lnSpc>
                        <a:defRPr/>
                      </a:pPr>
                      <a:r>
                        <a:rPr lang="en-US" sz="1699">
                          <a:solidFill>
                            <a:srgbClr val="000000"/>
                          </a:solidFill>
                          <a:latin typeface="Open Sans"/>
                        </a:rPr>
                        <a:t>Login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6815">
                <a:tc>
                  <a:txBody>
                    <a:bodyPr anchor="t" rtlCol="false"/>
                    <a:lstStyle/>
                    <a:p>
                      <a:pPr algn="l">
                        <a:lnSpc>
                          <a:spcPts val="2379"/>
                        </a:lnSpc>
                        <a:defRPr/>
                      </a:pPr>
                      <a:r>
                        <a:rPr lang="en-US" sz="1699">
                          <a:solidFill>
                            <a:srgbClr val="000000"/>
                          </a:solidFill>
                          <a:latin typeface="Open Sans"/>
                        </a:rPr>
                        <a:t>Logout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6815">
                <a:tc>
                  <a:txBody>
                    <a:bodyPr anchor="t" rtlCol="false"/>
                    <a:lstStyle/>
                    <a:p>
                      <a:pPr algn="l">
                        <a:lnSpc>
                          <a:spcPts val="2379"/>
                        </a:lnSpc>
                        <a:defRPr/>
                      </a:pPr>
                      <a:r>
                        <a:rPr lang="en-US" sz="1699">
                          <a:solidFill>
                            <a:srgbClr val="000000"/>
                          </a:solidFill>
                          <a:latin typeface="Open Sans"/>
                        </a:rPr>
                        <a:t>Category</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6815">
                <a:tc>
                  <a:txBody>
                    <a:bodyPr anchor="t" rtlCol="false"/>
                    <a:lstStyle/>
                    <a:p>
                      <a:pPr algn="l">
                        <a:lnSpc>
                          <a:spcPts val="2379"/>
                        </a:lnSpc>
                        <a:defRPr/>
                      </a:pPr>
                      <a:r>
                        <a:rPr lang="en-US" sz="1699">
                          <a:solidFill>
                            <a:srgbClr val="000000"/>
                          </a:solidFill>
                          <a:latin typeface="Open Sans"/>
                        </a:rPr>
                        <a:t>Product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6815">
                <a:tc>
                  <a:txBody>
                    <a:bodyPr anchor="t" rtlCol="false"/>
                    <a:lstStyle/>
                    <a:p>
                      <a:pPr algn="l">
                        <a:lnSpc>
                          <a:spcPts val="2379"/>
                        </a:lnSpc>
                        <a:defRPr/>
                      </a:pPr>
                      <a:r>
                        <a:rPr lang="en-US" sz="1699">
                          <a:solidFill>
                            <a:srgbClr val="000000"/>
                          </a:solidFill>
                          <a:latin typeface="Open Sans"/>
                        </a:rPr>
                        <a:t>Ratings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6815">
                <a:tc>
                  <a:txBody>
                    <a:bodyPr anchor="t" rtlCol="false"/>
                    <a:lstStyle/>
                    <a:p>
                      <a:pPr algn="l">
                        <a:lnSpc>
                          <a:spcPts val="2379"/>
                        </a:lnSpc>
                        <a:defRPr/>
                      </a:pPr>
                      <a:r>
                        <a:rPr lang="en-US" sz="1699">
                          <a:solidFill>
                            <a:srgbClr val="000000"/>
                          </a:solidFill>
                          <a:latin typeface="Open Sans"/>
                        </a:rPr>
                        <a:t>Transaction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6815">
                <a:tc>
                  <a:txBody>
                    <a:bodyPr anchor="t" rtlCol="false"/>
                    <a:lstStyle/>
                    <a:p>
                      <a:pPr algn="l">
                        <a:lnSpc>
                          <a:spcPts val="2379"/>
                        </a:lnSpc>
                        <a:defRPr/>
                      </a:pPr>
                      <a:r>
                        <a:rPr lang="en-US" sz="1699">
                          <a:solidFill>
                            <a:srgbClr val="000000"/>
                          </a:solidFill>
                          <a:latin typeface="Open Sans"/>
                        </a:rPr>
                        <a:t>Integration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6815">
                <a:tc>
                  <a:txBody>
                    <a:bodyPr anchor="t" rtlCol="false"/>
                    <a:lstStyle/>
                    <a:p>
                      <a:pPr algn="l">
                        <a:lnSpc>
                          <a:spcPts val="2379"/>
                        </a:lnSpc>
                        <a:defRPr/>
                      </a:pPr>
                      <a:r>
                        <a:rPr lang="en-US" sz="1699">
                          <a:solidFill>
                            <a:srgbClr val="000000"/>
                          </a:solidFill>
                          <a:latin typeface="Open Sans"/>
                        </a:rPr>
                        <a:t>Total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34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91405">
            <a:off x="14654619" y="-2807017"/>
            <a:ext cx="6285988" cy="6326165"/>
          </a:xfrm>
          <a:custGeom>
            <a:avLst/>
            <a:gdLst/>
            <a:ahLst/>
            <a:cxnLst/>
            <a:rect r="r" b="b" t="t" l="l"/>
            <a:pathLst>
              <a:path h="6326165" w="6285988">
                <a:moveTo>
                  <a:pt x="0" y="0"/>
                </a:moveTo>
                <a:lnTo>
                  <a:pt x="6285988" y="0"/>
                </a:lnTo>
                <a:lnTo>
                  <a:pt x="6285988" y="6326165"/>
                </a:lnTo>
                <a:lnTo>
                  <a:pt x="0" y="6326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9445">
            <a:off x="15821900" y="-2377"/>
            <a:ext cx="5923564" cy="5961426"/>
          </a:xfrm>
          <a:custGeom>
            <a:avLst/>
            <a:gdLst/>
            <a:ahLst/>
            <a:cxnLst/>
            <a:rect r="r" b="b" t="t" l="l"/>
            <a:pathLst>
              <a:path h="5961426" w="5923564">
                <a:moveTo>
                  <a:pt x="0" y="0"/>
                </a:moveTo>
                <a:lnTo>
                  <a:pt x="5923565" y="0"/>
                </a:lnTo>
                <a:lnTo>
                  <a:pt x="5923565" y="5961426"/>
                </a:lnTo>
                <a:lnTo>
                  <a:pt x="0" y="5961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98329">
            <a:off x="16102830" y="7806580"/>
            <a:ext cx="2000734" cy="2903439"/>
          </a:xfrm>
          <a:custGeom>
            <a:avLst/>
            <a:gdLst/>
            <a:ahLst/>
            <a:cxnLst/>
            <a:rect r="r" b="b" t="t" l="l"/>
            <a:pathLst>
              <a:path h="2903439" w="2000734">
                <a:moveTo>
                  <a:pt x="0" y="0"/>
                </a:moveTo>
                <a:lnTo>
                  <a:pt x="2000734" y="0"/>
                </a:lnTo>
                <a:lnTo>
                  <a:pt x="2000734" y="2903440"/>
                </a:lnTo>
                <a:lnTo>
                  <a:pt x="0" y="2903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1385487"/>
            <a:ext cx="8967363" cy="923925"/>
          </a:xfrm>
          <a:prstGeom prst="rect">
            <a:avLst/>
          </a:prstGeom>
        </p:spPr>
        <p:txBody>
          <a:bodyPr anchor="t" rtlCol="false" tIns="0" lIns="0" bIns="0" rIns="0">
            <a:spAutoFit/>
          </a:bodyPr>
          <a:lstStyle/>
          <a:p>
            <a:pPr algn="ctr">
              <a:lnSpc>
                <a:spcPts val="7200"/>
              </a:lnSpc>
            </a:pPr>
            <a:r>
              <a:rPr lang="en-US" sz="6000">
                <a:solidFill>
                  <a:srgbClr val="343434"/>
                </a:solidFill>
                <a:latin typeface="Magnolia Script Bold"/>
              </a:rPr>
              <a:t>Detail Summary Testing</a:t>
            </a:r>
          </a:p>
        </p:txBody>
      </p:sp>
      <p:sp>
        <p:nvSpPr>
          <p:cNvPr name="Freeform 6" id="6"/>
          <p:cNvSpPr/>
          <p:nvPr/>
        </p:nvSpPr>
        <p:spPr>
          <a:xfrm flipH="false" flipV="false" rot="0">
            <a:off x="5242362" y="0"/>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8"/>
            <a:stretch>
              <a:fillRect l="0" t="0" r="0" b="0"/>
            </a:stretch>
          </a:blipFill>
        </p:spPr>
      </p:sp>
      <p:sp>
        <p:nvSpPr>
          <p:cNvPr name="Freeform 7" id="7"/>
          <p:cNvSpPr/>
          <p:nvPr/>
        </p:nvSpPr>
        <p:spPr>
          <a:xfrm flipH="false" flipV="false" rot="0">
            <a:off x="8132353" y="94401"/>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9"/>
            <a:stretch>
              <a:fillRect l="-24086" t="0" r="-23620" b="0"/>
            </a:stretch>
          </a:blipFill>
        </p:spPr>
      </p:sp>
      <p:sp>
        <p:nvSpPr>
          <p:cNvPr name="Freeform 8" id="8"/>
          <p:cNvSpPr/>
          <p:nvPr/>
        </p:nvSpPr>
        <p:spPr>
          <a:xfrm flipH="false" flipV="false" rot="0">
            <a:off x="10784356" y="33548"/>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10"/>
            <a:stretch>
              <a:fillRect l="0" t="0" r="0" b="0"/>
            </a:stretch>
          </a:blipFill>
        </p:spPr>
      </p:sp>
      <p:sp>
        <p:nvSpPr>
          <p:cNvPr name="Freeform 9" id="9"/>
          <p:cNvSpPr/>
          <p:nvPr/>
        </p:nvSpPr>
        <p:spPr>
          <a:xfrm flipH="false" flipV="false" rot="0">
            <a:off x="844243" y="1852212"/>
            <a:ext cx="8796239" cy="582751"/>
          </a:xfrm>
          <a:custGeom>
            <a:avLst/>
            <a:gdLst/>
            <a:ahLst/>
            <a:cxnLst/>
            <a:rect r="r" b="b" t="t" l="l"/>
            <a:pathLst>
              <a:path h="582751" w="8796239">
                <a:moveTo>
                  <a:pt x="0" y="0"/>
                </a:moveTo>
                <a:lnTo>
                  <a:pt x="8796239" y="0"/>
                </a:lnTo>
                <a:lnTo>
                  <a:pt x="8796239" y="582751"/>
                </a:lnTo>
                <a:lnTo>
                  <a:pt x="0" y="58275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aphicFrame>
        <p:nvGraphicFramePr>
          <p:cNvPr name="Table 10" id="10"/>
          <p:cNvGraphicFramePr>
            <a:graphicFrameLocks noGrp="true"/>
          </p:cNvGraphicFramePr>
          <p:nvPr/>
        </p:nvGraphicFramePr>
        <p:xfrm>
          <a:off x="844243" y="3762353"/>
          <a:ext cx="7927521" cy="4543425"/>
        </p:xfrm>
        <a:graphic>
          <a:graphicData uri="http://schemas.openxmlformats.org/drawingml/2006/table">
            <a:tbl>
              <a:tblPr/>
              <a:tblGrid>
                <a:gridCol w="1585504"/>
                <a:gridCol w="1585504"/>
                <a:gridCol w="1585504"/>
                <a:gridCol w="1585504"/>
                <a:gridCol w="1585504"/>
              </a:tblGrid>
              <a:tr h="649061">
                <a:tc gridSpan="5">
                  <a:txBody>
                    <a:bodyPr anchor="t" rtlCol="false"/>
                    <a:lstStyle/>
                    <a:p>
                      <a:pPr algn="l">
                        <a:lnSpc>
                          <a:spcPts val="2379"/>
                        </a:lnSpc>
                        <a:defRPr/>
                      </a:pPr>
                      <a:r>
                        <a:rPr lang="en-US" sz="1699">
                          <a:solidFill>
                            <a:srgbClr val="000000"/>
                          </a:solidFill>
                          <a:latin typeface="Open Sans"/>
                        </a:rPr>
                        <a:t>Mobile Manual Testing (6 Test Scenario)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Mobile Manual Testing (6 Test Scenario)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Mobile Manual Testing (6 Test Scenario)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Mobile Manual Testing (6 Test Scenario)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Mobile Manual Testing (6 Test Scenario)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9061">
                <a:tc rowSpan="2">
                  <a:txBody>
                    <a:bodyPr anchor="t" rtlCol="false"/>
                    <a:lstStyle/>
                    <a:p>
                      <a:pPr algn="l">
                        <a:lnSpc>
                          <a:spcPts val="2379"/>
                        </a:lnSpc>
                        <a:defRPr/>
                      </a:pPr>
                      <a:r>
                        <a:rPr lang="en-US" sz="1699">
                          <a:solidFill>
                            <a:srgbClr val="000000"/>
                          </a:solidFill>
                          <a:latin typeface="Open Sans"/>
                        </a:rPr>
                        <a:t>Test Scenario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4">
                  <a:txBody>
                    <a:bodyPr anchor="t" rtlCol="false"/>
                    <a:lstStyle/>
                    <a:p>
                      <a:pPr algn="l">
                        <a:lnSpc>
                          <a:spcPts val="2379"/>
                        </a:lnSpc>
                        <a:defRPr/>
                      </a:pPr>
                      <a:r>
                        <a:rPr lang="en-US" sz="1699">
                          <a:solidFill>
                            <a:srgbClr val="000000"/>
                          </a:solidFill>
                          <a:latin typeface="Open Sans"/>
                        </a:rPr>
                        <a:t>Result Testing</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79"/>
                        </a:lnSpc>
                        <a:defRPr/>
                      </a:pPr>
                      <a:r>
                        <a:rPr lang="en-US" sz="1699">
                          <a:solidFill>
                            <a:srgbClr val="000000"/>
                          </a:solidFill>
                          <a:latin typeface="Open Sans"/>
                        </a:rPr>
                        <a:t>Result Testing</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9061">
                <a:tc vMerge="true">
                  <a:txBody>
                    <a:bodyPr anchor="t" rtlCol="false"/>
                    <a:lstStyle/>
                    <a:p>
                      <a:pPr algn="l">
                        <a:lnSpc>
                          <a:spcPts val="2379"/>
                        </a:lnSpc>
                        <a:defRPr/>
                      </a:pPr>
                      <a:r>
                        <a:rPr lang="en-US" sz="1699">
                          <a:solidFill>
                            <a:srgbClr val="000000"/>
                          </a:solidFill>
                          <a:latin typeface="Open Sans"/>
                        </a:rPr>
                        <a:t>Test Scenario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Positive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Negative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Passed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Failed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9061">
                <a:tc>
                  <a:txBody>
                    <a:bodyPr anchor="t" rtlCol="false"/>
                    <a:lstStyle/>
                    <a:p>
                      <a:pPr algn="l">
                        <a:lnSpc>
                          <a:spcPts val="2379"/>
                        </a:lnSpc>
                        <a:defRPr/>
                      </a:pPr>
                      <a:r>
                        <a:rPr lang="en-US" sz="1699">
                          <a:solidFill>
                            <a:srgbClr val="000000"/>
                          </a:solidFill>
                          <a:latin typeface="Open Sans"/>
                        </a:rPr>
                        <a:t>Add Item</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9061">
                <a:tc>
                  <a:txBody>
                    <a:bodyPr anchor="t" rtlCol="false"/>
                    <a:lstStyle/>
                    <a:p>
                      <a:pPr algn="l">
                        <a:lnSpc>
                          <a:spcPts val="2379"/>
                        </a:lnSpc>
                        <a:defRPr/>
                      </a:pPr>
                      <a:r>
                        <a:rPr lang="en-US" sz="1699">
                          <a:solidFill>
                            <a:srgbClr val="000000"/>
                          </a:solidFill>
                          <a:latin typeface="Open Sans"/>
                        </a:rPr>
                        <a:t>Reset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4</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9061">
                <a:tc>
                  <a:txBody>
                    <a:bodyPr anchor="t" rtlCol="false"/>
                    <a:lstStyle/>
                    <a:p>
                      <a:pPr algn="l">
                        <a:lnSpc>
                          <a:spcPts val="2379"/>
                        </a:lnSpc>
                        <a:defRPr/>
                      </a:pPr>
                      <a:r>
                        <a:rPr lang="en-US" sz="1699">
                          <a:solidFill>
                            <a:srgbClr val="000000"/>
                          </a:solidFill>
                          <a:latin typeface="Open Sans"/>
                        </a:rPr>
                        <a:t>Delete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9061">
                <a:tc>
                  <a:txBody>
                    <a:bodyPr anchor="t" rtlCol="false"/>
                    <a:lstStyle/>
                    <a:p>
                      <a:pPr algn="l">
                        <a:lnSpc>
                          <a:spcPts val="2379"/>
                        </a:lnSpc>
                        <a:defRPr/>
                      </a:pPr>
                      <a:r>
                        <a:rPr lang="en-US" sz="1699">
                          <a:solidFill>
                            <a:srgbClr val="000000"/>
                          </a:solidFill>
                          <a:latin typeface="Open Sans"/>
                        </a:rPr>
                        <a:t>Total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11</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Open Sans"/>
                        </a:rPr>
                        <a:t>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aphicFrame>
        <p:nvGraphicFramePr>
          <p:cNvPr name="Table 11" id="11"/>
          <p:cNvGraphicFramePr>
            <a:graphicFrameLocks noGrp="true"/>
          </p:cNvGraphicFramePr>
          <p:nvPr/>
        </p:nvGraphicFramePr>
        <p:xfrm>
          <a:off x="9144000" y="3762353"/>
          <a:ext cx="8157131" cy="4501229"/>
        </p:xfrm>
        <a:graphic>
          <a:graphicData uri="http://schemas.openxmlformats.org/drawingml/2006/table">
            <a:tbl>
              <a:tblPr/>
              <a:tblGrid>
                <a:gridCol w="1631426"/>
                <a:gridCol w="1631426"/>
                <a:gridCol w="1631426"/>
                <a:gridCol w="1631426"/>
                <a:gridCol w="1631426"/>
              </a:tblGrid>
              <a:tr h="643033">
                <a:tc gridSpan="5">
                  <a:txBody>
                    <a:bodyPr anchor="t" rtlCol="false"/>
                    <a:lstStyle/>
                    <a:p>
                      <a:pPr algn="l">
                        <a:lnSpc>
                          <a:spcPts val="2380"/>
                        </a:lnSpc>
                        <a:defRPr/>
                      </a:pPr>
                      <a:r>
                        <a:rPr lang="en-US" sz="1700">
                          <a:solidFill>
                            <a:srgbClr val="000000"/>
                          </a:solidFill>
                          <a:latin typeface="Open Sans"/>
                        </a:rPr>
                        <a:t>Mobile Automation Testing (4 Test Scenario)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80"/>
                        </a:lnSpc>
                        <a:defRPr/>
                      </a:pPr>
                      <a:r>
                        <a:rPr lang="en-US" sz="1700">
                          <a:solidFill>
                            <a:srgbClr val="000000"/>
                          </a:solidFill>
                          <a:latin typeface="Open Sans"/>
                        </a:rPr>
                        <a:t>Mobile Automation Testing (4 Test Scenario)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80"/>
                        </a:lnSpc>
                        <a:defRPr/>
                      </a:pPr>
                      <a:r>
                        <a:rPr lang="en-US" sz="1700">
                          <a:solidFill>
                            <a:srgbClr val="000000"/>
                          </a:solidFill>
                          <a:latin typeface="Open Sans"/>
                        </a:rPr>
                        <a:t>Mobile Automation Testing (4 Test Scenario)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80"/>
                        </a:lnSpc>
                        <a:defRPr/>
                      </a:pPr>
                      <a:r>
                        <a:rPr lang="en-US" sz="1700">
                          <a:solidFill>
                            <a:srgbClr val="000000"/>
                          </a:solidFill>
                          <a:latin typeface="Open Sans"/>
                        </a:rPr>
                        <a:t>Mobile Automation Testing (4 Test Scenario)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80"/>
                        </a:lnSpc>
                        <a:defRPr/>
                      </a:pPr>
                      <a:r>
                        <a:rPr lang="en-US" sz="1700">
                          <a:solidFill>
                            <a:srgbClr val="000000"/>
                          </a:solidFill>
                          <a:latin typeface="Open Sans"/>
                        </a:rPr>
                        <a:t>Mobile Automation Testing (4 Test Scenario)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3033">
                <a:tc rowSpan="2">
                  <a:txBody>
                    <a:bodyPr anchor="t" rtlCol="false"/>
                    <a:lstStyle/>
                    <a:p>
                      <a:pPr algn="l">
                        <a:lnSpc>
                          <a:spcPts val="2380"/>
                        </a:lnSpc>
                        <a:defRPr/>
                      </a:pPr>
                      <a:r>
                        <a:rPr lang="en-US" sz="1700">
                          <a:solidFill>
                            <a:srgbClr val="000000"/>
                          </a:solidFill>
                          <a:latin typeface="Open Sans"/>
                        </a:rPr>
                        <a:t>Test Scenario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4">
                  <a:txBody>
                    <a:bodyPr anchor="t" rtlCol="false"/>
                    <a:lstStyle/>
                    <a:p>
                      <a:pPr algn="l">
                        <a:lnSpc>
                          <a:spcPts val="2380"/>
                        </a:lnSpc>
                        <a:defRPr/>
                      </a:pPr>
                      <a:r>
                        <a:rPr lang="en-US" sz="1700">
                          <a:solidFill>
                            <a:srgbClr val="000000"/>
                          </a:solidFill>
                          <a:latin typeface="Open Sans"/>
                        </a:rPr>
                        <a:t>Result Testing</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80"/>
                        </a:lnSpc>
                        <a:defRPr/>
                      </a:pPr>
                      <a:r>
                        <a:rPr lang="en-US" sz="1700">
                          <a:solidFill>
                            <a:srgbClr val="000000"/>
                          </a:solidFill>
                          <a:latin typeface="Open Sans"/>
                        </a:rPr>
                        <a:t>Result Testing</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80"/>
                        </a:lnSpc>
                        <a:defRPr/>
                      </a:pPr>
                      <a:r>
                        <a:rPr lang="en-US" sz="1700">
                          <a:solidFill>
                            <a:srgbClr val="000000"/>
                          </a:solidFill>
                          <a:latin typeface="Open Sans"/>
                        </a:rPr>
                        <a:t>Result Testing</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380"/>
                        </a:lnSpc>
                        <a:defRPr/>
                      </a:pPr>
                      <a:r>
                        <a:rPr lang="en-US" sz="1700">
                          <a:solidFill>
                            <a:srgbClr val="000000"/>
                          </a:solidFill>
                          <a:latin typeface="Open Sans"/>
                        </a:rPr>
                        <a:t>Result Testing</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3033">
                <a:tc vMerge="true">
                  <a:txBody>
                    <a:bodyPr anchor="t" rtlCol="false"/>
                    <a:lstStyle/>
                    <a:p>
                      <a:pPr algn="l">
                        <a:lnSpc>
                          <a:spcPts val="2380"/>
                        </a:lnSpc>
                        <a:defRPr/>
                      </a:pPr>
                      <a:r>
                        <a:rPr lang="en-US" sz="1700">
                          <a:solidFill>
                            <a:srgbClr val="000000"/>
                          </a:solidFill>
                          <a:latin typeface="Open Sans"/>
                        </a:rPr>
                        <a:t>Test Scenario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Positive</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Negative</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Passed</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Failed</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3033">
                <a:tc>
                  <a:txBody>
                    <a:bodyPr anchor="t" rtlCol="false"/>
                    <a:lstStyle/>
                    <a:p>
                      <a:pPr algn="l">
                        <a:lnSpc>
                          <a:spcPts val="2380"/>
                        </a:lnSpc>
                        <a:defRPr/>
                      </a:pPr>
                      <a:r>
                        <a:rPr lang="en-US" sz="1700">
                          <a:solidFill>
                            <a:srgbClr val="000000"/>
                          </a:solidFill>
                          <a:latin typeface="Open Sans"/>
                        </a:rPr>
                        <a:t>Add Item</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3033">
                <a:tc>
                  <a:txBody>
                    <a:bodyPr anchor="t" rtlCol="false"/>
                    <a:lstStyle/>
                    <a:p>
                      <a:pPr algn="l">
                        <a:lnSpc>
                          <a:spcPts val="2380"/>
                        </a:lnSpc>
                        <a:defRPr/>
                      </a:pPr>
                      <a:r>
                        <a:rPr lang="en-US" sz="1700">
                          <a:solidFill>
                            <a:srgbClr val="000000"/>
                          </a:solidFill>
                          <a:latin typeface="Open Sans"/>
                        </a:rPr>
                        <a:t>Reset</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3033">
                <a:tc>
                  <a:txBody>
                    <a:bodyPr anchor="t" rtlCol="false"/>
                    <a:lstStyle/>
                    <a:p>
                      <a:pPr algn="l">
                        <a:lnSpc>
                          <a:spcPts val="2380"/>
                        </a:lnSpc>
                        <a:defRPr/>
                      </a:pPr>
                      <a:r>
                        <a:rPr lang="en-US" sz="1700">
                          <a:solidFill>
                            <a:srgbClr val="000000"/>
                          </a:solidFill>
                          <a:latin typeface="Open Sans"/>
                        </a:rPr>
                        <a:t>Delete</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3033">
                <a:tc>
                  <a:txBody>
                    <a:bodyPr anchor="t" rtlCol="false"/>
                    <a:lstStyle/>
                    <a:p>
                      <a:pPr algn="l">
                        <a:lnSpc>
                          <a:spcPts val="2380"/>
                        </a:lnSpc>
                        <a:defRPr/>
                      </a:pPr>
                      <a:r>
                        <a:rPr lang="en-US" sz="1700">
                          <a:solidFill>
                            <a:srgbClr val="000000"/>
                          </a:solidFill>
                          <a:latin typeface="Open Sans"/>
                        </a:rPr>
                        <a:t>Total</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7</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11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Open Sans"/>
                        </a:rPr>
                        <a:t>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87022" y="421739"/>
            <a:ext cx="13283725" cy="9443521"/>
          </a:xfrm>
          <a:custGeom>
            <a:avLst/>
            <a:gdLst/>
            <a:ahLst/>
            <a:cxnLst/>
            <a:rect r="r" b="b" t="t" l="l"/>
            <a:pathLst>
              <a:path h="9443521" w="13283725">
                <a:moveTo>
                  <a:pt x="0" y="0"/>
                </a:moveTo>
                <a:lnTo>
                  <a:pt x="13283725" y="0"/>
                </a:lnTo>
                <a:lnTo>
                  <a:pt x="13283725" y="9443522"/>
                </a:lnTo>
                <a:lnTo>
                  <a:pt x="0" y="94435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54052" y="1149228"/>
            <a:ext cx="11179895" cy="7988543"/>
          </a:xfrm>
          <a:custGeom>
            <a:avLst/>
            <a:gdLst/>
            <a:ahLst/>
            <a:cxnLst/>
            <a:rect r="r" b="b" t="t" l="l"/>
            <a:pathLst>
              <a:path h="7988543" w="11179895">
                <a:moveTo>
                  <a:pt x="0" y="0"/>
                </a:moveTo>
                <a:lnTo>
                  <a:pt x="11179896" y="0"/>
                </a:lnTo>
                <a:lnTo>
                  <a:pt x="11179896" y="7988544"/>
                </a:lnTo>
                <a:lnTo>
                  <a:pt x="0" y="7988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646704" y="7807861"/>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447887">
            <a:off x="-2504111" y="-1132507"/>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449411" y="3837478"/>
            <a:ext cx="11389179" cy="4449536"/>
          </a:xfrm>
          <a:custGeom>
            <a:avLst/>
            <a:gdLst/>
            <a:ahLst/>
            <a:cxnLst/>
            <a:rect r="r" b="b" t="t" l="l"/>
            <a:pathLst>
              <a:path h="4449536" w="11389179">
                <a:moveTo>
                  <a:pt x="0" y="0"/>
                </a:moveTo>
                <a:lnTo>
                  <a:pt x="11389178" y="0"/>
                </a:lnTo>
                <a:lnTo>
                  <a:pt x="11389178" y="4449535"/>
                </a:lnTo>
                <a:lnTo>
                  <a:pt x="0" y="4449535"/>
                </a:lnTo>
                <a:lnTo>
                  <a:pt x="0" y="0"/>
                </a:lnTo>
                <a:close/>
              </a:path>
            </a:pathLst>
          </a:custGeom>
          <a:blipFill>
            <a:blip r:embed="rId8"/>
            <a:stretch>
              <a:fillRect l="-19815" t="-32003" r="-1611" b="-42826"/>
            </a:stretch>
          </a:blipFill>
        </p:spPr>
      </p:sp>
      <p:sp>
        <p:nvSpPr>
          <p:cNvPr name="TextBox 7" id="7"/>
          <p:cNvSpPr txBox="true"/>
          <p:nvPr/>
        </p:nvSpPr>
        <p:spPr>
          <a:xfrm rot="0">
            <a:off x="4324094" y="2101684"/>
            <a:ext cx="9639812" cy="1181100"/>
          </a:xfrm>
          <a:prstGeom prst="rect">
            <a:avLst/>
          </a:prstGeom>
        </p:spPr>
        <p:txBody>
          <a:bodyPr anchor="t" rtlCol="false" tIns="0" lIns="0" bIns="0" rIns="0">
            <a:spAutoFit/>
          </a:bodyPr>
          <a:lstStyle/>
          <a:p>
            <a:pPr algn="ctr">
              <a:lnSpc>
                <a:spcPts val="9360"/>
              </a:lnSpc>
            </a:pPr>
            <a:r>
              <a:rPr lang="en-US" sz="7800">
                <a:solidFill>
                  <a:srgbClr val="343434"/>
                </a:solidFill>
                <a:latin typeface="Magnolia Script Bold"/>
              </a:rPr>
              <a:t>AI Implementation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61780" y="1819944"/>
            <a:ext cx="9164440" cy="104775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343434"/>
                </a:solidFill>
                <a:latin typeface="Magnolia Script Bold"/>
              </a:rPr>
              <a:t>Implementation CI/CD</a:t>
            </a:r>
          </a:p>
        </p:txBody>
      </p:sp>
      <p:grpSp>
        <p:nvGrpSpPr>
          <p:cNvPr name="Group 3" id="3"/>
          <p:cNvGrpSpPr/>
          <p:nvPr/>
        </p:nvGrpSpPr>
        <p:grpSpPr>
          <a:xfrm rot="6688105">
            <a:off x="-3832488" y="-3617532"/>
            <a:ext cx="9330467" cy="8792012"/>
            <a:chOff x="0" y="0"/>
            <a:chExt cx="12440623" cy="11722682"/>
          </a:xfrm>
        </p:grpSpPr>
        <p:sp>
          <p:nvSpPr>
            <p:cNvPr name="Freeform 4" id="4"/>
            <p:cNvSpPr/>
            <p:nvPr/>
          </p:nvSpPr>
          <p:spPr>
            <a:xfrm flipH="false" flipV="false" rot="6677900">
              <a:off x="1871044" y="880614"/>
              <a:ext cx="8698535" cy="9961454"/>
            </a:xfrm>
            <a:custGeom>
              <a:avLst/>
              <a:gdLst/>
              <a:ahLst/>
              <a:cxnLst/>
              <a:rect r="r" b="b" t="t" l="l"/>
              <a:pathLst>
                <a:path h="9961454" w="8698535">
                  <a:moveTo>
                    <a:pt x="0" y="0"/>
                  </a:moveTo>
                  <a:lnTo>
                    <a:pt x="8698535" y="0"/>
                  </a:lnTo>
                  <a:lnTo>
                    <a:pt x="8698535" y="9961454"/>
                  </a:lnTo>
                  <a:lnTo>
                    <a:pt x="0" y="9961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94474">
              <a:off x="3254688" y="2302988"/>
              <a:ext cx="7498303" cy="5098846"/>
            </a:xfrm>
            <a:custGeom>
              <a:avLst/>
              <a:gdLst/>
              <a:ahLst/>
              <a:cxnLst/>
              <a:rect r="r" b="b" t="t" l="l"/>
              <a:pathLst>
                <a:path h="5098846" w="7498303">
                  <a:moveTo>
                    <a:pt x="0" y="0"/>
                  </a:moveTo>
                  <a:lnTo>
                    <a:pt x="7498303" y="0"/>
                  </a:lnTo>
                  <a:lnTo>
                    <a:pt x="7498303" y="5098846"/>
                  </a:lnTo>
                  <a:lnTo>
                    <a:pt x="0" y="5098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3874278">
            <a:off x="12968578" y="5436940"/>
            <a:ext cx="9330467" cy="8792012"/>
            <a:chOff x="0" y="0"/>
            <a:chExt cx="12440623" cy="11722682"/>
          </a:xfrm>
        </p:grpSpPr>
        <p:sp>
          <p:nvSpPr>
            <p:cNvPr name="Freeform 7" id="7"/>
            <p:cNvSpPr/>
            <p:nvPr/>
          </p:nvSpPr>
          <p:spPr>
            <a:xfrm flipH="false" flipV="false" rot="6677900">
              <a:off x="1871044" y="880614"/>
              <a:ext cx="8698535" cy="9961454"/>
            </a:xfrm>
            <a:custGeom>
              <a:avLst/>
              <a:gdLst/>
              <a:ahLst/>
              <a:cxnLst/>
              <a:rect r="r" b="b" t="t" l="l"/>
              <a:pathLst>
                <a:path h="9961454" w="8698535">
                  <a:moveTo>
                    <a:pt x="0" y="0"/>
                  </a:moveTo>
                  <a:lnTo>
                    <a:pt x="8698535" y="0"/>
                  </a:lnTo>
                  <a:lnTo>
                    <a:pt x="8698535" y="9961454"/>
                  </a:lnTo>
                  <a:lnTo>
                    <a:pt x="0" y="9961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394474">
              <a:off x="3254688" y="2302988"/>
              <a:ext cx="7498303" cy="5098846"/>
            </a:xfrm>
            <a:custGeom>
              <a:avLst/>
              <a:gdLst/>
              <a:ahLst/>
              <a:cxnLst/>
              <a:rect r="r" b="b" t="t" l="l"/>
              <a:pathLst>
                <a:path h="5098846" w="7498303">
                  <a:moveTo>
                    <a:pt x="0" y="0"/>
                  </a:moveTo>
                  <a:lnTo>
                    <a:pt x="7498303" y="0"/>
                  </a:lnTo>
                  <a:lnTo>
                    <a:pt x="7498303" y="5098846"/>
                  </a:lnTo>
                  <a:lnTo>
                    <a:pt x="0" y="5098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9" id="9"/>
          <p:cNvSpPr/>
          <p:nvPr/>
        </p:nvSpPr>
        <p:spPr>
          <a:xfrm flipH="false" flipV="false" rot="0">
            <a:off x="5242362" y="246981"/>
            <a:ext cx="2889990" cy="1563437"/>
          </a:xfrm>
          <a:custGeom>
            <a:avLst/>
            <a:gdLst/>
            <a:ahLst/>
            <a:cxnLst/>
            <a:rect r="r" b="b" t="t" l="l"/>
            <a:pathLst>
              <a:path h="1563437" w="2889990">
                <a:moveTo>
                  <a:pt x="0" y="0"/>
                </a:moveTo>
                <a:lnTo>
                  <a:pt x="2889991" y="0"/>
                </a:lnTo>
                <a:lnTo>
                  <a:pt x="2889991" y="1563438"/>
                </a:lnTo>
                <a:lnTo>
                  <a:pt x="0" y="1563438"/>
                </a:lnTo>
                <a:lnTo>
                  <a:pt x="0" y="0"/>
                </a:lnTo>
                <a:close/>
              </a:path>
            </a:pathLst>
          </a:custGeom>
          <a:blipFill>
            <a:blip r:embed="rId6"/>
            <a:stretch>
              <a:fillRect l="0" t="0" r="0" b="0"/>
            </a:stretch>
          </a:blipFill>
        </p:spPr>
      </p:sp>
      <p:sp>
        <p:nvSpPr>
          <p:cNvPr name="Freeform 10" id="10"/>
          <p:cNvSpPr/>
          <p:nvPr/>
        </p:nvSpPr>
        <p:spPr>
          <a:xfrm flipH="false" flipV="false" rot="0">
            <a:off x="8132353" y="341382"/>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7"/>
            <a:stretch>
              <a:fillRect l="-24086" t="0" r="-23620" b="0"/>
            </a:stretch>
          </a:blipFill>
        </p:spPr>
      </p:sp>
      <p:sp>
        <p:nvSpPr>
          <p:cNvPr name="Freeform 11" id="11"/>
          <p:cNvSpPr/>
          <p:nvPr/>
        </p:nvSpPr>
        <p:spPr>
          <a:xfrm flipH="false" flipV="false" rot="0">
            <a:off x="10784356" y="280529"/>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
        <p:nvSpPr>
          <p:cNvPr name="TextBox 12" id="12"/>
          <p:cNvSpPr txBox="true"/>
          <p:nvPr/>
        </p:nvSpPr>
        <p:spPr>
          <a:xfrm rot="0">
            <a:off x="4324094" y="4552950"/>
            <a:ext cx="9998928" cy="1276350"/>
          </a:xfrm>
          <a:prstGeom prst="rect">
            <a:avLst/>
          </a:prstGeom>
        </p:spPr>
        <p:txBody>
          <a:bodyPr anchor="t" rtlCol="false" tIns="0" lIns="0" bIns="0" rIns="0">
            <a:spAutoFit/>
          </a:bodyPr>
          <a:lstStyle/>
          <a:p>
            <a:pPr algn="ctr">
              <a:lnSpc>
                <a:spcPts val="5050"/>
              </a:lnSpc>
            </a:pPr>
            <a:r>
              <a:rPr lang="en-US" sz="4209" u="sng">
                <a:solidFill>
                  <a:srgbClr val="343434"/>
                </a:solidFill>
                <a:latin typeface="Magnolia Script Bold"/>
              </a:rPr>
              <a:t>https://github.com/TasyaFitriaAnggraini/CICDAPI-MiniProject</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81110">
            <a:off x="-3377236" y="-2458718"/>
            <a:ext cx="6381430" cy="4970724"/>
          </a:xfrm>
          <a:custGeom>
            <a:avLst/>
            <a:gdLst/>
            <a:ahLst/>
            <a:cxnLst/>
            <a:rect r="r" b="b" t="t" l="l"/>
            <a:pathLst>
              <a:path h="4970724" w="6381430">
                <a:moveTo>
                  <a:pt x="0" y="0"/>
                </a:moveTo>
                <a:lnTo>
                  <a:pt x="6381430" y="0"/>
                </a:lnTo>
                <a:lnTo>
                  <a:pt x="6381430" y="4970724"/>
                </a:lnTo>
                <a:lnTo>
                  <a:pt x="0" y="497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81110">
            <a:off x="-2490897" y="3309513"/>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781110">
            <a:off x="-2560170" y="1280220"/>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781110">
            <a:off x="-2901820" y="5841920"/>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781110">
            <a:off x="-1623177" y="8350267"/>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8329">
            <a:off x="15406871" y="467415"/>
            <a:ext cx="3372052" cy="4893479"/>
          </a:xfrm>
          <a:custGeom>
            <a:avLst/>
            <a:gdLst/>
            <a:ahLst/>
            <a:cxnLst/>
            <a:rect r="r" b="b" t="t" l="l"/>
            <a:pathLst>
              <a:path h="4893479" w="3372052">
                <a:moveTo>
                  <a:pt x="0" y="0"/>
                </a:moveTo>
                <a:lnTo>
                  <a:pt x="3372052" y="0"/>
                </a:lnTo>
                <a:lnTo>
                  <a:pt x="3372052" y="4893479"/>
                </a:lnTo>
                <a:lnTo>
                  <a:pt x="0" y="48934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710601" y="2562203"/>
            <a:ext cx="7517098" cy="1047750"/>
          </a:xfrm>
          <a:prstGeom prst="rect">
            <a:avLst/>
          </a:prstGeom>
        </p:spPr>
        <p:txBody>
          <a:bodyPr anchor="t" rtlCol="false" tIns="0" lIns="0" bIns="0" rIns="0">
            <a:spAutoFit/>
          </a:bodyPr>
          <a:lstStyle/>
          <a:p>
            <a:pPr>
              <a:lnSpc>
                <a:spcPts val="8399"/>
              </a:lnSpc>
            </a:pPr>
            <a:r>
              <a:rPr lang="en-US" sz="6999">
                <a:solidFill>
                  <a:srgbClr val="343434"/>
                </a:solidFill>
                <a:latin typeface="Magnolia Script Bold"/>
              </a:rPr>
              <a:t>Tujuan Pengujian</a:t>
            </a:r>
          </a:p>
        </p:txBody>
      </p:sp>
      <p:sp>
        <p:nvSpPr>
          <p:cNvPr name="TextBox 9" id="9"/>
          <p:cNvSpPr txBox="true"/>
          <p:nvPr/>
        </p:nvSpPr>
        <p:spPr>
          <a:xfrm rot="0">
            <a:off x="3710601" y="4066680"/>
            <a:ext cx="11303604" cy="2590800"/>
          </a:xfrm>
          <a:prstGeom prst="rect">
            <a:avLst/>
          </a:prstGeom>
        </p:spPr>
        <p:txBody>
          <a:bodyPr anchor="t" rtlCol="false" tIns="0" lIns="0" bIns="0" rIns="0">
            <a:spAutoFit/>
          </a:bodyPr>
          <a:lstStyle/>
          <a:p>
            <a:pPr algn="just" marL="647698" indent="-323849" lvl="1">
              <a:lnSpc>
                <a:spcPts val="4199"/>
              </a:lnSpc>
              <a:buFont typeface="Arial"/>
              <a:buChar char="•"/>
            </a:pPr>
            <a:r>
              <a:rPr lang="en-US" sz="2999">
                <a:solidFill>
                  <a:srgbClr val="343434"/>
                </a:solidFill>
                <a:latin typeface="Open Sans"/>
              </a:rPr>
              <a:t>Mengidentifikasi berbagai macam kebutuhan testing</a:t>
            </a:r>
          </a:p>
          <a:p>
            <a:pPr algn="just" marL="647698" indent="-323849" lvl="1">
              <a:lnSpc>
                <a:spcPts val="4199"/>
              </a:lnSpc>
              <a:buFont typeface="Arial"/>
              <a:buChar char="•"/>
            </a:pPr>
            <a:r>
              <a:rPr lang="en-US" sz="2999">
                <a:solidFill>
                  <a:srgbClr val="343434"/>
                </a:solidFill>
                <a:latin typeface="Open Sans"/>
              </a:rPr>
              <a:t>Menentukan metode testing yang akan dilakukan</a:t>
            </a:r>
          </a:p>
          <a:p>
            <a:pPr algn="just" marL="647698" indent="-323849" lvl="1">
              <a:lnSpc>
                <a:spcPts val="4199"/>
              </a:lnSpc>
              <a:buFont typeface="Arial"/>
              <a:buChar char="•"/>
            </a:pPr>
            <a:r>
              <a:rPr lang="en-US" sz="2999">
                <a:solidFill>
                  <a:srgbClr val="343434"/>
                </a:solidFill>
                <a:latin typeface="Open Sans"/>
              </a:rPr>
              <a:t>Menentukan testing apa saja yang akan dilakukan</a:t>
            </a:r>
          </a:p>
          <a:p>
            <a:pPr algn="just" marL="647698" indent="-323849" lvl="1">
              <a:lnSpc>
                <a:spcPts val="4199"/>
              </a:lnSpc>
              <a:buFont typeface="Arial"/>
              <a:buChar char="•"/>
            </a:pPr>
            <a:r>
              <a:rPr lang="en-US" sz="2999">
                <a:solidFill>
                  <a:srgbClr val="343434"/>
                </a:solidFill>
                <a:latin typeface="Open Sans"/>
              </a:rPr>
              <a:t>Menentukan daftar elemen yang akan dilakukan pengujian</a:t>
            </a:r>
          </a:p>
          <a:p>
            <a:pPr algn="just">
              <a:lnSpc>
                <a:spcPts val="4199"/>
              </a:lnSpc>
            </a:pPr>
          </a:p>
        </p:txBody>
      </p:sp>
      <p:sp>
        <p:nvSpPr>
          <p:cNvPr name="Freeform 10" id="10"/>
          <p:cNvSpPr/>
          <p:nvPr/>
        </p:nvSpPr>
        <p:spPr>
          <a:xfrm flipH="false" flipV="false" rot="0">
            <a:off x="5242362" y="484890"/>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6"/>
            <a:stretch>
              <a:fillRect l="0" t="0" r="0" b="0"/>
            </a:stretch>
          </a:blipFill>
        </p:spPr>
      </p:sp>
      <p:sp>
        <p:nvSpPr>
          <p:cNvPr name="Freeform 11" id="11"/>
          <p:cNvSpPr/>
          <p:nvPr/>
        </p:nvSpPr>
        <p:spPr>
          <a:xfrm flipH="false" flipV="false" rot="0">
            <a:off x="8132353" y="579291"/>
            <a:ext cx="2652003" cy="1374636"/>
          </a:xfrm>
          <a:custGeom>
            <a:avLst/>
            <a:gdLst/>
            <a:ahLst/>
            <a:cxnLst/>
            <a:rect r="r" b="b" t="t" l="l"/>
            <a:pathLst>
              <a:path h="1374636" w="2652003">
                <a:moveTo>
                  <a:pt x="0" y="0"/>
                </a:moveTo>
                <a:lnTo>
                  <a:pt x="2652003" y="0"/>
                </a:lnTo>
                <a:lnTo>
                  <a:pt x="2652003" y="1374635"/>
                </a:lnTo>
                <a:lnTo>
                  <a:pt x="0" y="1374635"/>
                </a:lnTo>
                <a:lnTo>
                  <a:pt x="0" y="0"/>
                </a:lnTo>
                <a:close/>
              </a:path>
            </a:pathLst>
          </a:custGeom>
          <a:blipFill>
            <a:blip r:embed="rId7"/>
            <a:stretch>
              <a:fillRect l="-24086" t="0" r="-23620" b="0"/>
            </a:stretch>
          </a:blipFill>
        </p:spPr>
      </p:sp>
      <p:sp>
        <p:nvSpPr>
          <p:cNvPr name="Freeform 12" id="12"/>
          <p:cNvSpPr/>
          <p:nvPr/>
        </p:nvSpPr>
        <p:spPr>
          <a:xfrm flipH="false" flipV="false" rot="0">
            <a:off x="10784356" y="518438"/>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87022" y="421739"/>
            <a:ext cx="13283725" cy="9443521"/>
          </a:xfrm>
          <a:custGeom>
            <a:avLst/>
            <a:gdLst/>
            <a:ahLst/>
            <a:cxnLst/>
            <a:rect r="r" b="b" t="t" l="l"/>
            <a:pathLst>
              <a:path h="9443521" w="13283725">
                <a:moveTo>
                  <a:pt x="0" y="0"/>
                </a:moveTo>
                <a:lnTo>
                  <a:pt x="13283725" y="0"/>
                </a:lnTo>
                <a:lnTo>
                  <a:pt x="13283725" y="9443522"/>
                </a:lnTo>
                <a:lnTo>
                  <a:pt x="0" y="94435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hlinkClick r:id="rId6" tooltip="https://drive.google.com/drive/folders/1Ayhis7bdqYHm8fVZVGHKICf7EZKSUYPy?usp=sharing"/>
          </p:cNvPr>
          <p:cNvSpPr/>
          <p:nvPr/>
        </p:nvSpPr>
        <p:spPr>
          <a:xfrm flipH="false" flipV="false" rot="0">
            <a:off x="3554052" y="1149228"/>
            <a:ext cx="11179895" cy="7988543"/>
          </a:xfrm>
          <a:custGeom>
            <a:avLst/>
            <a:gdLst/>
            <a:ahLst/>
            <a:cxnLst/>
            <a:rect r="r" b="b" t="t" l="l"/>
            <a:pathLst>
              <a:path h="7988543" w="11179895">
                <a:moveTo>
                  <a:pt x="0" y="0"/>
                </a:moveTo>
                <a:lnTo>
                  <a:pt x="11179896" y="0"/>
                </a:lnTo>
                <a:lnTo>
                  <a:pt x="11179896" y="7988544"/>
                </a:lnTo>
                <a:lnTo>
                  <a:pt x="0" y="7988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646704" y="7807861"/>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9447887">
            <a:off x="-2504111" y="-1132507"/>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324094" y="2101684"/>
            <a:ext cx="9639812" cy="1181100"/>
          </a:xfrm>
          <a:prstGeom prst="rect">
            <a:avLst/>
          </a:prstGeom>
        </p:spPr>
        <p:txBody>
          <a:bodyPr anchor="t" rtlCol="false" tIns="0" lIns="0" bIns="0" rIns="0">
            <a:spAutoFit/>
          </a:bodyPr>
          <a:lstStyle/>
          <a:p>
            <a:pPr algn="ctr">
              <a:lnSpc>
                <a:spcPts val="9360"/>
              </a:lnSpc>
            </a:pPr>
            <a:r>
              <a:rPr lang="en-US" sz="7800">
                <a:solidFill>
                  <a:srgbClr val="343434"/>
                </a:solidFill>
                <a:latin typeface="Magnolia Script Bold"/>
              </a:rPr>
              <a:t>Record Demo</a:t>
            </a:r>
          </a:p>
        </p:txBody>
      </p:sp>
      <p:sp>
        <p:nvSpPr>
          <p:cNvPr name="TextBox 7" id="7"/>
          <p:cNvSpPr txBox="true"/>
          <p:nvPr/>
        </p:nvSpPr>
        <p:spPr>
          <a:xfrm rot="0">
            <a:off x="4324094" y="4552950"/>
            <a:ext cx="9998928" cy="1914525"/>
          </a:xfrm>
          <a:prstGeom prst="rect">
            <a:avLst/>
          </a:prstGeom>
        </p:spPr>
        <p:txBody>
          <a:bodyPr anchor="t" rtlCol="false" tIns="0" lIns="0" bIns="0" rIns="0">
            <a:spAutoFit/>
          </a:bodyPr>
          <a:lstStyle/>
          <a:p>
            <a:pPr algn="ctr">
              <a:lnSpc>
                <a:spcPts val="5050"/>
              </a:lnSpc>
            </a:pPr>
            <a:r>
              <a:rPr lang="en-US" sz="4209" u="sng">
                <a:solidFill>
                  <a:srgbClr val="343434"/>
                </a:solidFill>
                <a:latin typeface="Magnolia Script Bold"/>
                <a:hlinkClick r:id="rId9" tooltip="https://drive.google.com/drive/folders/1Ayhis7bdqYHm8fVZVGHKICf7EZKSUYPy?usp=drive_link"/>
              </a:rPr>
              <a:t>https://drive.google.com/drive/folders/1Ayhis7bdqYHm8fVZVGHKICf7EZKSUYPy?usp=drive_link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87022" y="421739"/>
            <a:ext cx="13283725" cy="9443521"/>
          </a:xfrm>
          <a:custGeom>
            <a:avLst/>
            <a:gdLst/>
            <a:ahLst/>
            <a:cxnLst/>
            <a:rect r="r" b="b" t="t" l="l"/>
            <a:pathLst>
              <a:path h="9443521" w="13283725">
                <a:moveTo>
                  <a:pt x="0" y="0"/>
                </a:moveTo>
                <a:lnTo>
                  <a:pt x="13283725" y="0"/>
                </a:lnTo>
                <a:lnTo>
                  <a:pt x="13283725" y="9443522"/>
                </a:lnTo>
                <a:lnTo>
                  <a:pt x="0" y="94435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52545" y="3019416"/>
            <a:ext cx="12352679" cy="5047611"/>
          </a:xfrm>
          <a:prstGeom prst="rect">
            <a:avLst/>
          </a:prstGeom>
        </p:spPr>
        <p:txBody>
          <a:bodyPr anchor="t" rtlCol="false" tIns="0" lIns="0" bIns="0" rIns="0">
            <a:spAutoFit/>
          </a:bodyPr>
          <a:lstStyle/>
          <a:p>
            <a:pPr algn="just">
              <a:lnSpc>
                <a:spcPts val="2865"/>
              </a:lnSpc>
            </a:pPr>
            <a:r>
              <a:rPr lang="en-US" sz="2046">
                <a:solidFill>
                  <a:srgbClr val="343434"/>
                </a:solidFill>
                <a:latin typeface="Open Sans"/>
              </a:rPr>
              <a:t>Dari pengujian yang telah saya lakukan dapat disimpulkan bahwa pengujian aplikasi/platform merupakan bagian penting dalam memastikan kualitas dan keamanannya sebelum diluncurkan ke publik. Bug atau kesalahan yang ditemukan selama pengujian dapat memiliki dampak yang merugikan pada pengalaman pengguna dan reputasi bisnis, sehingga harus segera diperbaiki sebelum diluncurkan.</a:t>
            </a:r>
          </a:p>
          <a:p>
            <a:pPr algn="just">
              <a:lnSpc>
                <a:spcPts val="2865"/>
              </a:lnSpc>
            </a:pPr>
            <a:r>
              <a:rPr lang="en-US" sz="2046">
                <a:solidFill>
                  <a:srgbClr val="343434"/>
                </a:solidFill>
                <a:latin typeface="Open Sans"/>
              </a:rPr>
              <a:t>Pengujian harus dilakukan secara menyeluruh dan terstruktur, menggunakan metode dan alat pengujian yang tepat. Selain itu, pengujian harus dilakukan pada berbagai lingkungan dan perangkat untuk memastikan konsistensi dan keandalannya.</a:t>
            </a:r>
          </a:p>
          <a:p>
            <a:pPr algn="just">
              <a:lnSpc>
                <a:spcPts val="2865"/>
              </a:lnSpc>
            </a:pPr>
            <a:r>
              <a:rPr lang="en-US" sz="2046">
                <a:solidFill>
                  <a:srgbClr val="343434"/>
                </a:solidFill>
                <a:latin typeface="Open Sans"/>
              </a:rPr>
              <a:t>Setelah semua bug telah diperbaiki dan aplikasi/platform telah diuji secara menyeluruh, maka aplikasi/platform dapat diluncurkan dengan keyakinan bahwa kualitas dan keamanannya telah terjamin. Namun, perlu diingat bahwa pengujian tidak berhenti setelah peluncuran, tetapi harus terus dilakukan secara berkala untuk memastikan aplikasi/platform tetap berfungsi dengan baik dan aman seiring berjalannya waktu.</a:t>
            </a:r>
          </a:p>
          <a:p>
            <a:pPr algn="just">
              <a:lnSpc>
                <a:spcPts val="3172"/>
              </a:lnSpc>
            </a:pPr>
          </a:p>
        </p:txBody>
      </p:sp>
      <p:sp>
        <p:nvSpPr>
          <p:cNvPr name="Freeform 4" id="4"/>
          <p:cNvSpPr/>
          <p:nvPr/>
        </p:nvSpPr>
        <p:spPr>
          <a:xfrm flipH="false" flipV="false" rot="0">
            <a:off x="15646704" y="7807861"/>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324094" y="1299591"/>
            <a:ext cx="9639812" cy="1181100"/>
          </a:xfrm>
          <a:prstGeom prst="rect">
            <a:avLst/>
          </a:prstGeom>
        </p:spPr>
        <p:txBody>
          <a:bodyPr anchor="t" rtlCol="false" tIns="0" lIns="0" bIns="0" rIns="0">
            <a:spAutoFit/>
          </a:bodyPr>
          <a:lstStyle/>
          <a:p>
            <a:pPr algn="ctr">
              <a:lnSpc>
                <a:spcPts val="9360"/>
              </a:lnSpc>
            </a:pPr>
            <a:r>
              <a:rPr lang="en-US" sz="7800">
                <a:solidFill>
                  <a:srgbClr val="343434"/>
                </a:solidFill>
                <a:latin typeface="Magnolia Script Bold"/>
              </a:rPr>
              <a:t>Kesimpulan</a:t>
            </a:r>
          </a:p>
        </p:txBody>
      </p:sp>
      <p:sp>
        <p:nvSpPr>
          <p:cNvPr name="Freeform 6" id="6"/>
          <p:cNvSpPr/>
          <p:nvPr/>
        </p:nvSpPr>
        <p:spPr>
          <a:xfrm flipH="false" flipV="false" rot="-9447887">
            <a:off x="-2504111" y="-1132507"/>
            <a:ext cx="5282592" cy="4114800"/>
          </a:xfrm>
          <a:custGeom>
            <a:avLst/>
            <a:gdLst/>
            <a:ahLst/>
            <a:cxnLst/>
            <a:rect r="r" b="b" t="t" l="l"/>
            <a:pathLst>
              <a:path h="4114800" w="5282592">
                <a:moveTo>
                  <a:pt x="0" y="0"/>
                </a:moveTo>
                <a:lnTo>
                  <a:pt x="5282592" y="0"/>
                </a:lnTo>
                <a:lnTo>
                  <a:pt x="528259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835957">
            <a:off x="-6203196" y="8625739"/>
            <a:ext cx="22816215" cy="8628678"/>
          </a:xfrm>
          <a:custGeom>
            <a:avLst/>
            <a:gdLst/>
            <a:ahLst/>
            <a:cxnLst/>
            <a:rect r="r" b="b" t="t" l="l"/>
            <a:pathLst>
              <a:path h="8628678" w="22816215">
                <a:moveTo>
                  <a:pt x="0" y="0"/>
                </a:moveTo>
                <a:lnTo>
                  <a:pt x="22816215" y="0"/>
                </a:lnTo>
                <a:lnTo>
                  <a:pt x="22816215" y="8628678"/>
                </a:lnTo>
                <a:lnTo>
                  <a:pt x="0" y="86286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49897">
            <a:off x="-6100762" y="8242507"/>
            <a:ext cx="20849711" cy="7884982"/>
          </a:xfrm>
          <a:custGeom>
            <a:avLst/>
            <a:gdLst/>
            <a:ahLst/>
            <a:cxnLst/>
            <a:rect r="r" b="b" t="t" l="l"/>
            <a:pathLst>
              <a:path h="7884982" w="20849711">
                <a:moveTo>
                  <a:pt x="0" y="0"/>
                </a:moveTo>
                <a:lnTo>
                  <a:pt x="20849711" y="0"/>
                </a:lnTo>
                <a:lnTo>
                  <a:pt x="20849711" y="7884981"/>
                </a:lnTo>
                <a:lnTo>
                  <a:pt x="0" y="7884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824842">
            <a:off x="10957845" y="-5328607"/>
            <a:ext cx="9893699" cy="9956936"/>
          </a:xfrm>
          <a:custGeom>
            <a:avLst/>
            <a:gdLst/>
            <a:ahLst/>
            <a:cxnLst/>
            <a:rect r="r" b="b" t="t" l="l"/>
            <a:pathLst>
              <a:path h="9956936" w="9893699">
                <a:moveTo>
                  <a:pt x="0" y="0"/>
                </a:moveTo>
                <a:lnTo>
                  <a:pt x="9893699" y="0"/>
                </a:lnTo>
                <a:lnTo>
                  <a:pt x="9893699" y="9956936"/>
                </a:lnTo>
                <a:lnTo>
                  <a:pt x="0" y="99569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985384">
            <a:off x="10554803" y="-6388271"/>
            <a:ext cx="10699783" cy="10768172"/>
          </a:xfrm>
          <a:custGeom>
            <a:avLst/>
            <a:gdLst/>
            <a:ahLst/>
            <a:cxnLst/>
            <a:rect r="r" b="b" t="t" l="l"/>
            <a:pathLst>
              <a:path h="10768172" w="10699783">
                <a:moveTo>
                  <a:pt x="0" y="0"/>
                </a:moveTo>
                <a:lnTo>
                  <a:pt x="10699783" y="0"/>
                </a:lnTo>
                <a:lnTo>
                  <a:pt x="10699783" y="10768172"/>
                </a:lnTo>
                <a:lnTo>
                  <a:pt x="0" y="107681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324094" y="4552950"/>
            <a:ext cx="9639812" cy="1181100"/>
          </a:xfrm>
          <a:prstGeom prst="rect">
            <a:avLst/>
          </a:prstGeom>
        </p:spPr>
        <p:txBody>
          <a:bodyPr anchor="t" rtlCol="false" tIns="0" lIns="0" bIns="0" rIns="0">
            <a:spAutoFit/>
          </a:bodyPr>
          <a:lstStyle/>
          <a:p>
            <a:pPr algn="ctr">
              <a:lnSpc>
                <a:spcPts val="9360"/>
              </a:lnSpc>
            </a:pPr>
            <a:r>
              <a:rPr lang="en-US" sz="7800">
                <a:solidFill>
                  <a:srgbClr val="343434"/>
                </a:solidFill>
                <a:latin typeface="Magnolia Script Bold"/>
              </a:rPr>
              <a:t>- Terima Kasih -</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364634">
            <a:off x="14885649" y="4928017"/>
            <a:ext cx="5976261" cy="6843940"/>
          </a:xfrm>
          <a:custGeom>
            <a:avLst/>
            <a:gdLst/>
            <a:ahLst/>
            <a:cxnLst/>
            <a:rect r="r" b="b" t="t" l="l"/>
            <a:pathLst>
              <a:path h="6843940" w="5976261">
                <a:moveTo>
                  <a:pt x="0" y="0"/>
                </a:moveTo>
                <a:lnTo>
                  <a:pt x="5976261" y="0"/>
                </a:lnTo>
                <a:lnTo>
                  <a:pt x="5976261" y="6843939"/>
                </a:lnTo>
                <a:lnTo>
                  <a:pt x="0" y="6843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5213">
            <a:off x="-1557562" y="-970527"/>
            <a:ext cx="5172524" cy="5923510"/>
          </a:xfrm>
          <a:custGeom>
            <a:avLst/>
            <a:gdLst/>
            <a:ahLst/>
            <a:cxnLst/>
            <a:rect r="r" b="b" t="t" l="l"/>
            <a:pathLst>
              <a:path h="5923510" w="5172524">
                <a:moveTo>
                  <a:pt x="0" y="0"/>
                </a:moveTo>
                <a:lnTo>
                  <a:pt x="5172524" y="0"/>
                </a:lnTo>
                <a:lnTo>
                  <a:pt x="5172524" y="5923511"/>
                </a:lnTo>
                <a:lnTo>
                  <a:pt x="0" y="5923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69426"/>
            <a:ext cx="4429909" cy="3372546"/>
          </a:xfrm>
          <a:custGeom>
            <a:avLst/>
            <a:gdLst/>
            <a:ahLst/>
            <a:cxnLst/>
            <a:rect r="r" b="b" t="t" l="l"/>
            <a:pathLst>
              <a:path h="3372546" w="4429909">
                <a:moveTo>
                  <a:pt x="0" y="0"/>
                </a:moveTo>
                <a:lnTo>
                  <a:pt x="4429909" y="0"/>
                </a:lnTo>
                <a:lnTo>
                  <a:pt x="4429909" y="3372546"/>
                </a:lnTo>
                <a:lnTo>
                  <a:pt x="0" y="3372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838856" y="8120526"/>
            <a:ext cx="4813527" cy="3664600"/>
          </a:xfrm>
          <a:custGeom>
            <a:avLst/>
            <a:gdLst/>
            <a:ahLst/>
            <a:cxnLst/>
            <a:rect r="r" b="b" t="t" l="l"/>
            <a:pathLst>
              <a:path h="3664600" w="4813527">
                <a:moveTo>
                  <a:pt x="0" y="0"/>
                </a:moveTo>
                <a:lnTo>
                  <a:pt x="4813527" y="0"/>
                </a:lnTo>
                <a:lnTo>
                  <a:pt x="4813527" y="3664600"/>
                </a:lnTo>
                <a:lnTo>
                  <a:pt x="0" y="3664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835535" y="2468630"/>
            <a:ext cx="8079462" cy="1047750"/>
          </a:xfrm>
          <a:prstGeom prst="rect">
            <a:avLst/>
          </a:prstGeom>
        </p:spPr>
        <p:txBody>
          <a:bodyPr anchor="t" rtlCol="false" tIns="0" lIns="0" bIns="0" rIns="0">
            <a:spAutoFit/>
          </a:bodyPr>
          <a:lstStyle/>
          <a:p>
            <a:pPr algn="ctr">
              <a:lnSpc>
                <a:spcPts val="8399"/>
              </a:lnSpc>
            </a:pPr>
            <a:r>
              <a:rPr lang="en-US" sz="6999">
                <a:solidFill>
                  <a:srgbClr val="343434"/>
                </a:solidFill>
                <a:latin typeface="Magnolia Script Bold"/>
              </a:rPr>
              <a:t>Batasan Pengujian</a:t>
            </a:r>
          </a:p>
        </p:txBody>
      </p:sp>
      <p:sp>
        <p:nvSpPr>
          <p:cNvPr name="TextBox 7" id="7"/>
          <p:cNvSpPr txBox="true"/>
          <p:nvPr/>
        </p:nvSpPr>
        <p:spPr>
          <a:xfrm rot="0">
            <a:off x="3253301" y="3919770"/>
            <a:ext cx="12271255" cy="42481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343434"/>
                </a:solidFill>
                <a:latin typeface="Open Sans"/>
              </a:rPr>
              <a:t>Testing dilakukan pada Web AltaShop, API AltaShop, dan application mobile AltaShop</a:t>
            </a:r>
          </a:p>
          <a:p>
            <a:pPr algn="just" marL="647700" indent="-323850" lvl="1">
              <a:lnSpc>
                <a:spcPts val="4200"/>
              </a:lnSpc>
              <a:buFont typeface="Arial"/>
              <a:buChar char="•"/>
            </a:pPr>
            <a:r>
              <a:rPr lang="en-US" sz="3000">
                <a:solidFill>
                  <a:srgbClr val="343434"/>
                </a:solidFill>
                <a:latin typeface="Open Sans"/>
              </a:rPr>
              <a:t>Testing yang dilakukan adalah unit testing, dan integration testing</a:t>
            </a:r>
          </a:p>
          <a:p>
            <a:pPr algn="just" marL="647700" indent="-323850" lvl="1">
              <a:lnSpc>
                <a:spcPts val="4200"/>
              </a:lnSpc>
              <a:buFont typeface="Arial"/>
              <a:buChar char="•"/>
            </a:pPr>
            <a:r>
              <a:rPr lang="en-US" sz="3000">
                <a:solidFill>
                  <a:srgbClr val="343434"/>
                </a:solidFill>
                <a:latin typeface="Open Sans"/>
              </a:rPr>
              <a:t>Testing dilakukan secara manual testing dan automation testing</a:t>
            </a:r>
          </a:p>
          <a:p>
            <a:pPr algn="just" marL="647700" indent="-323850" lvl="1">
              <a:lnSpc>
                <a:spcPts val="4200"/>
              </a:lnSpc>
              <a:buFont typeface="Arial"/>
              <a:buChar char="•"/>
            </a:pPr>
            <a:r>
              <a:rPr lang="en-US" sz="3000">
                <a:solidFill>
                  <a:srgbClr val="343434"/>
                </a:solidFill>
                <a:latin typeface="Open Sans"/>
              </a:rPr>
              <a:t>Testing Web UI dan API dilakukan dengan menggunakan Serenity</a:t>
            </a:r>
          </a:p>
          <a:p>
            <a:pPr algn="just" marL="647700" indent="-323850" lvl="1">
              <a:lnSpc>
                <a:spcPts val="4200"/>
              </a:lnSpc>
              <a:buFont typeface="Arial"/>
              <a:buChar char="•"/>
            </a:pPr>
            <a:r>
              <a:rPr lang="en-US" sz="3000">
                <a:solidFill>
                  <a:srgbClr val="343434"/>
                </a:solidFill>
                <a:latin typeface="Open Sans"/>
              </a:rPr>
              <a:t>Testing mobile dilakukan dengan menggunakan katalon</a:t>
            </a:r>
          </a:p>
          <a:p>
            <a:pPr algn="just">
              <a:lnSpc>
                <a:spcPts val="4200"/>
              </a:lnSpc>
            </a:pPr>
          </a:p>
        </p:txBody>
      </p:sp>
      <p:sp>
        <p:nvSpPr>
          <p:cNvPr name="Freeform 8" id="8"/>
          <p:cNvSpPr/>
          <p:nvPr/>
        </p:nvSpPr>
        <p:spPr>
          <a:xfrm flipH="false" flipV="false" rot="0">
            <a:off x="5242362" y="435128"/>
            <a:ext cx="2889990" cy="1563437"/>
          </a:xfrm>
          <a:custGeom>
            <a:avLst/>
            <a:gdLst/>
            <a:ahLst/>
            <a:cxnLst/>
            <a:rect r="r" b="b" t="t" l="l"/>
            <a:pathLst>
              <a:path h="1563437" w="2889990">
                <a:moveTo>
                  <a:pt x="0" y="0"/>
                </a:moveTo>
                <a:lnTo>
                  <a:pt x="2889991" y="0"/>
                </a:lnTo>
                <a:lnTo>
                  <a:pt x="2889991" y="1563438"/>
                </a:lnTo>
                <a:lnTo>
                  <a:pt x="0" y="1563438"/>
                </a:lnTo>
                <a:lnTo>
                  <a:pt x="0" y="0"/>
                </a:lnTo>
                <a:close/>
              </a:path>
            </a:pathLst>
          </a:custGeom>
          <a:blipFill>
            <a:blip r:embed="rId6"/>
            <a:stretch>
              <a:fillRect l="0" t="0" r="0" b="0"/>
            </a:stretch>
          </a:blipFill>
        </p:spPr>
      </p:sp>
      <p:sp>
        <p:nvSpPr>
          <p:cNvPr name="Freeform 9" id="9"/>
          <p:cNvSpPr/>
          <p:nvPr/>
        </p:nvSpPr>
        <p:spPr>
          <a:xfrm flipH="false" flipV="false" rot="0">
            <a:off x="8132353" y="529529"/>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7"/>
            <a:stretch>
              <a:fillRect l="-24086" t="0" r="-23620" b="0"/>
            </a:stretch>
          </a:blipFill>
        </p:spPr>
      </p:sp>
      <p:sp>
        <p:nvSpPr>
          <p:cNvPr name="Freeform 10" id="10"/>
          <p:cNvSpPr/>
          <p:nvPr/>
        </p:nvSpPr>
        <p:spPr>
          <a:xfrm flipH="false" flipV="false" rot="0">
            <a:off x="10784356" y="468676"/>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11013" y="6404554"/>
            <a:ext cx="6626110" cy="5084033"/>
          </a:xfrm>
          <a:custGeom>
            <a:avLst/>
            <a:gdLst/>
            <a:ahLst/>
            <a:cxnLst/>
            <a:rect r="r" b="b" t="t" l="l"/>
            <a:pathLst>
              <a:path h="5084033" w="6626110">
                <a:moveTo>
                  <a:pt x="0" y="0"/>
                </a:moveTo>
                <a:lnTo>
                  <a:pt x="6626110" y="0"/>
                </a:lnTo>
                <a:lnTo>
                  <a:pt x="6626110" y="5084033"/>
                </a:lnTo>
                <a:lnTo>
                  <a:pt x="0" y="5084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35925" y="8133972"/>
            <a:ext cx="6740964" cy="4583855"/>
          </a:xfrm>
          <a:custGeom>
            <a:avLst/>
            <a:gdLst/>
            <a:ahLst/>
            <a:cxnLst/>
            <a:rect r="r" b="b" t="t" l="l"/>
            <a:pathLst>
              <a:path h="4583855" w="6740964">
                <a:moveTo>
                  <a:pt x="0" y="0"/>
                </a:moveTo>
                <a:lnTo>
                  <a:pt x="6740964" y="0"/>
                </a:lnTo>
                <a:lnTo>
                  <a:pt x="6740964" y="4583856"/>
                </a:lnTo>
                <a:lnTo>
                  <a:pt x="0" y="45838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332717">
            <a:off x="-2511959" y="-1215541"/>
            <a:ext cx="6014782" cy="4614978"/>
          </a:xfrm>
          <a:custGeom>
            <a:avLst/>
            <a:gdLst/>
            <a:ahLst/>
            <a:cxnLst/>
            <a:rect r="r" b="b" t="t" l="l"/>
            <a:pathLst>
              <a:path h="4614978" w="6014782">
                <a:moveTo>
                  <a:pt x="0" y="0"/>
                </a:moveTo>
                <a:lnTo>
                  <a:pt x="6014783" y="0"/>
                </a:lnTo>
                <a:lnTo>
                  <a:pt x="6014783" y="4614978"/>
                </a:lnTo>
                <a:lnTo>
                  <a:pt x="0" y="4614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4332717">
            <a:off x="-3069306" y="-1878220"/>
            <a:ext cx="6051176" cy="4114800"/>
          </a:xfrm>
          <a:custGeom>
            <a:avLst/>
            <a:gdLst/>
            <a:ahLst/>
            <a:cxnLst/>
            <a:rect r="r" b="b" t="t" l="l"/>
            <a:pathLst>
              <a:path h="4114800" w="6051176">
                <a:moveTo>
                  <a:pt x="0" y="0"/>
                </a:moveTo>
                <a:lnTo>
                  <a:pt x="6051177" y="0"/>
                </a:lnTo>
                <a:lnTo>
                  <a:pt x="60511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140147" y="1769741"/>
            <a:ext cx="14007705" cy="923925"/>
          </a:xfrm>
          <a:prstGeom prst="rect">
            <a:avLst/>
          </a:prstGeom>
        </p:spPr>
        <p:txBody>
          <a:bodyPr anchor="t" rtlCol="false" tIns="0" lIns="0" bIns="0" rIns="0">
            <a:spAutoFit/>
          </a:bodyPr>
          <a:lstStyle/>
          <a:p>
            <a:pPr algn="ctr">
              <a:lnSpc>
                <a:spcPts val="7200"/>
              </a:lnSpc>
            </a:pPr>
            <a:r>
              <a:rPr lang="en-US" sz="6000">
                <a:solidFill>
                  <a:srgbClr val="343434"/>
                </a:solidFill>
                <a:latin typeface="Magnolia Script Bold"/>
              </a:rPr>
              <a:t>Minumum Variable Product - MVP</a:t>
            </a:r>
          </a:p>
        </p:txBody>
      </p:sp>
      <p:sp>
        <p:nvSpPr>
          <p:cNvPr name="Freeform 7" id="7"/>
          <p:cNvSpPr/>
          <p:nvPr/>
        </p:nvSpPr>
        <p:spPr>
          <a:xfrm flipH="false" flipV="false" rot="0">
            <a:off x="5242362" y="310229"/>
            <a:ext cx="2889990" cy="1563437"/>
          </a:xfrm>
          <a:custGeom>
            <a:avLst/>
            <a:gdLst/>
            <a:ahLst/>
            <a:cxnLst/>
            <a:rect r="r" b="b" t="t" l="l"/>
            <a:pathLst>
              <a:path h="1563437" w="2889990">
                <a:moveTo>
                  <a:pt x="0" y="0"/>
                </a:moveTo>
                <a:lnTo>
                  <a:pt x="2889991" y="0"/>
                </a:lnTo>
                <a:lnTo>
                  <a:pt x="2889991" y="1563437"/>
                </a:lnTo>
                <a:lnTo>
                  <a:pt x="0" y="1563437"/>
                </a:lnTo>
                <a:lnTo>
                  <a:pt x="0" y="0"/>
                </a:lnTo>
                <a:close/>
              </a:path>
            </a:pathLst>
          </a:custGeom>
          <a:blipFill>
            <a:blip r:embed="rId6"/>
            <a:stretch>
              <a:fillRect l="0" t="0" r="0" b="0"/>
            </a:stretch>
          </a:blipFill>
        </p:spPr>
      </p:sp>
      <p:sp>
        <p:nvSpPr>
          <p:cNvPr name="Freeform 8" id="8"/>
          <p:cNvSpPr/>
          <p:nvPr/>
        </p:nvSpPr>
        <p:spPr>
          <a:xfrm flipH="false" flipV="false" rot="0">
            <a:off x="8132353" y="404630"/>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7"/>
            <a:stretch>
              <a:fillRect l="-24086" t="0" r="-23620" b="0"/>
            </a:stretch>
          </a:blipFill>
        </p:spPr>
      </p:sp>
      <p:sp>
        <p:nvSpPr>
          <p:cNvPr name="Freeform 9" id="9"/>
          <p:cNvSpPr/>
          <p:nvPr/>
        </p:nvSpPr>
        <p:spPr>
          <a:xfrm flipH="false" flipV="false" rot="0">
            <a:off x="10784356" y="343777"/>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8"/>
            <a:stretch>
              <a:fillRect l="0" t="0" r="0" b="0"/>
            </a:stretch>
          </a:blipFill>
        </p:spPr>
      </p:sp>
      <p:graphicFrame>
        <p:nvGraphicFramePr>
          <p:cNvPr name="Table 10" id="10"/>
          <p:cNvGraphicFramePr>
            <a:graphicFrameLocks noGrp="true"/>
          </p:cNvGraphicFramePr>
          <p:nvPr/>
        </p:nvGraphicFramePr>
        <p:xfrm>
          <a:off x="1934166" y="2769866"/>
          <a:ext cx="14419669" cy="6791325"/>
        </p:xfrm>
        <a:graphic>
          <a:graphicData uri="http://schemas.openxmlformats.org/drawingml/2006/table">
            <a:tbl>
              <a:tblPr/>
              <a:tblGrid>
                <a:gridCol w="3650547"/>
                <a:gridCol w="10769122"/>
              </a:tblGrid>
              <a:tr h="870437">
                <a:tc gridSpan="2">
                  <a:txBody>
                    <a:bodyPr anchor="t" rtlCol="false"/>
                    <a:lstStyle/>
                    <a:p>
                      <a:pPr algn="l">
                        <a:lnSpc>
                          <a:spcPts val="3079"/>
                        </a:lnSpc>
                        <a:defRPr/>
                      </a:pPr>
                      <a:r>
                        <a:rPr lang="en-US" sz="2199">
                          <a:solidFill>
                            <a:srgbClr val="000000"/>
                          </a:solidFill>
                          <a:latin typeface="Magnolia Script"/>
                        </a:rPr>
                        <a:t>API TESTING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Magnolia Script"/>
                        </a:rPr>
                        <a:t>API TESTING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70437">
                <a:tc>
                  <a:txBody>
                    <a:bodyPr anchor="t" rtlCol="false"/>
                    <a:lstStyle/>
                    <a:p>
                      <a:pPr algn="l">
                        <a:lnSpc>
                          <a:spcPts val="3079"/>
                        </a:lnSpc>
                        <a:defRPr/>
                      </a:pPr>
                      <a:r>
                        <a:rPr lang="en-US" sz="2199">
                          <a:solidFill>
                            <a:srgbClr val="000000"/>
                          </a:solidFill>
                          <a:latin typeface="Magnolia Script"/>
                        </a:rPr>
                        <a:t>Feature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Product Description of Features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62613">
                <a:tc>
                  <a:txBody>
                    <a:bodyPr anchor="t" rtlCol="false"/>
                    <a:lstStyle/>
                    <a:p>
                      <a:pPr algn="l">
                        <a:lnSpc>
                          <a:spcPts val="3079"/>
                        </a:lnSpc>
                        <a:defRPr/>
                      </a:pPr>
                      <a:r>
                        <a:rPr lang="en-US" sz="2199">
                          <a:solidFill>
                            <a:srgbClr val="000000"/>
                          </a:solidFill>
                          <a:latin typeface="Magnolia Script"/>
                        </a:rPr>
                        <a:t>Authentication (Register, Login, User Information)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melakukan Register, Login dan memperoleh informasi pengguna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54788">
                <a:tc>
                  <a:txBody>
                    <a:bodyPr anchor="t" rtlCol="false"/>
                    <a:lstStyle/>
                    <a:p>
                      <a:pPr algn="l">
                        <a:lnSpc>
                          <a:spcPts val="3079"/>
                        </a:lnSpc>
                        <a:defRPr/>
                      </a:pPr>
                      <a:r>
                        <a:rPr lang="en-US" sz="2199">
                          <a:solidFill>
                            <a:srgbClr val="000000"/>
                          </a:solidFill>
                          <a:latin typeface="Magnolia Script"/>
                        </a:rPr>
                        <a:t>Product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melihat produk yang tersedia dengan memberikan penilaian terdapat produk tersebut dan memberikan komentar masukan/saran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62613">
                <a:tc>
                  <a:txBody>
                    <a:bodyPr anchor="t" rtlCol="false"/>
                    <a:lstStyle/>
                    <a:p>
                      <a:pPr algn="l">
                        <a:lnSpc>
                          <a:spcPts val="3079"/>
                        </a:lnSpc>
                        <a:defRPr/>
                      </a:pPr>
                      <a:r>
                        <a:rPr lang="en-US" sz="2199">
                          <a:solidFill>
                            <a:srgbClr val="000000"/>
                          </a:solidFill>
                          <a:latin typeface="Magnolia Script"/>
                        </a:rPr>
                        <a:t>Product Categories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mencari produk secara detail dengan memilih kategori yang diinginkan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70437">
                <a:tc>
                  <a:txBody>
                    <a:bodyPr anchor="t" rtlCol="false"/>
                    <a:lstStyle/>
                    <a:p>
                      <a:pPr algn="l">
                        <a:lnSpc>
                          <a:spcPts val="3079"/>
                        </a:lnSpc>
                        <a:defRPr/>
                      </a:pPr>
                      <a:r>
                        <a:rPr lang="en-US" sz="2199">
                          <a:solidFill>
                            <a:srgbClr val="000000"/>
                          </a:solidFill>
                          <a:latin typeface="Magnolia Script"/>
                        </a:rPr>
                        <a:t>Orders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melakukan transaksi pembelian produk</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76285">
            <a:off x="-3700154" y="-4527209"/>
            <a:ext cx="7906493" cy="9054418"/>
          </a:xfrm>
          <a:custGeom>
            <a:avLst/>
            <a:gdLst/>
            <a:ahLst/>
            <a:cxnLst/>
            <a:rect r="r" b="b" t="t" l="l"/>
            <a:pathLst>
              <a:path h="9054418" w="7906493">
                <a:moveTo>
                  <a:pt x="0" y="0"/>
                </a:moveTo>
                <a:lnTo>
                  <a:pt x="7906493" y="0"/>
                </a:lnTo>
                <a:lnTo>
                  <a:pt x="7906493" y="9054418"/>
                </a:lnTo>
                <a:lnTo>
                  <a:pt x="0" y="90544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72310" y="-1050789"/>
            <a:ext cx="6815548" cy="4634573"/>
          </a:xfrm>
          <a:custGeom>
            <a:avLst/>
            <a:gdLst/>
            <a:ahLst/>
            <a:cxnLst/>
            <a:rect r="r" b="b" t="t" l="l"/>
            <a:pathLst>
              <a:path h="4634573" w="6815548">
                <a:moveTo>
                  <a:pt x="0" y="0"/>
                </a:moveTo>
                <a:lnTo>
                  <a:pt x="6815548" y="0"/>
                </a:lnTo>
                <a:lnTo>
                  <a:pt x="6815548" y="4634572"/>
                </a:lnTo>
                <a:lnTo>
                  <a:pt x="0" y="4634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46923" y="-2368207"/>
            <a:ext cx="6685401" cy="5591426"/>
          </a:xfrm>
          <a:custGeom>
            <a:avLst/>
            <a:gdLst/>
            <a:ahLst/>
            <a:cxnLst/>
            <a:rect r="r" b="b" t="t" l="l"/>
            <a:pathLst>
              <a:path h="5591426" w="6685401">
                <a:moveTo>
                  <a:pt x="0" y="0"/>
                </a:moveTo>
                <a:lnTo>
                  <a:pt x="6685401" y="0"/>
                </a:lnTo>
                <a:lnTo>
                  <a:pt x="6685401" y="5591426"/>
                </a:lnTo>
                <a:lnTo>
                  <a:pt x="0" y="55914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140147" y="74778"/>
            <a:ext cx="14007705" cy="2383437"/>
            <a:chOff x="0" y="0"/>
            <a:chExt cx="18676940" cy="3177916"/>
          </a:xfrm>
        </p:grpSpPr>
        <p:sp>
          <p:nvSpPr>
            <p:cNvPr name="TextBox 6" id="6"/>
            <p:cNvSpPr txBox="true"/>
            <p:nvPr/>
          </p:nvSpPr>
          <p:spPr>
            <a:xfrm rot="0">
              <a:off x="0" y="1949191"/>
              <a:ext cx="18676940" cy="1228725"/>
            </a:xfrm>
            <a:prstGeom prst="rect">
              <a:avLst/>
            </a:prstGeom>
          </p:spPr>
          <p:txBody>
            <a:bodyPr anchor="t" rtlCol="false" tIns="0" lIns="0" bIns="0" rIns="0">
              <a:spAutoFit/>
            </a:bodyPr>
            <a:lstStyle/>
            <a:p>
              <a:pPr algn="ctr">
                <a:lnSpc>
                  <a:spcPts val="7200"/>
                </a:lnSpc>
              </a:pPr>
              <a:r>
                <a:rPr lang="en-US" sz="6000">
                  <a:solidFill>
                    <a:srgbClr val="343434"/>
                  </a:solidFill>
                  <a:latin typeface="Magnolia Script Bold"/>
                </a:rPr>
                <a:t>Minumum Variable Product - MVP</a:t>
              </a:r>
            </a:p>
          </p:txBody>
        </p:sp>
        <p:sp>
          <p:nvSpPr>
            <p:cNvPr name="Freeform 7" id="7"/>
            <p:cNvSpPr/>
            <p:nvPr/>
          </p:nvSpPr>
          <p:spPr>
            <a:xfrm flipH="false" flipV="false" rot="0">
              <a:off x="4136287" y="0"/>
              <a:ext cx="3853321" cy="2084583"/>
            </a:xfrm>
            <a:custGeom>
              <a:avLst/>
              <a:gdLst/>
              <a:ahLst/>
              <a:cxnLst/>
              <a:rect r="r" b="b" t="t" l="l"/>
              <a:pathLst>
                <a:path h="2084583" w="3853321">
                  <a:moveTo>
                    <a:pt x="0" y="0"/>
                  </a:moveTo>
                  <a:lnTo>
                    <a:pt x="3853320" y="0"/>
                  </a:lnTo>
                  <a:lnTo>
                    <a:pt x="3853320" y="2084583"/>
                  </a:lnTo>
                  <a:lnTo>
                    <a:pt x="0" y="2084583"/>
                  </a:lnTo>
                  <a:lnTo>
                    <a:pt x="0" y="0"/>
                  </a:lnTo>
                  <a:close/>
                </a:path>
              </a:pathLst>
            </a:custGeom>
            <a:blipFill>
              <a:blip r:embed="rId8"/>
              <a:stretch>
                <a:fillRect l="0" t="0" r="0" b="0"/>
              </a:stretch>
            </a:blipFill>
          </p:spPr>
        </p:sp>
        <p:sp>
          <p:nvSpPr>
            <p:cNvPr name="Freeform 8" id="8"/>
            <p:cNvSpPr/>
            <p:nvPr/>
          </p:nvSpPr>
          <p:spPr>
            <a:xfrm flipH="false" flipV="false" rot="0">
              <a:off x="7989607" y="125868"/>
              <a:ext cx="3536004" cy="1832848"/>
            </a:xfrm>
            <a:custGeom>
              <a:avLst/>
              <a:gdLst/>
              <a:ahLst/>
              <a:cxnLst/>
              <a:rect r="r" b="b" t="t" l="l"/>
              <a:pathLst>
                <a:path h="1832848" w="3536004">
                  <a:moveTo>
                    <a:pt x="0" y="0"/>
                  </a:moveTo>
                  <a:lnTo>
                    <a:pt x="3536004" y="0"/>
                  </a:lnTo>
                  <a:lnTo>
                    <a:pt x="3536004" y="1832848"/>
                  </a:lnTo>
                  <a:lnTo>
                    <a:pt x="0" y="1832848"/>
                  </a:lnTo>
                  <a:lnTo>
                    <a:pt x="0" y="0"/>
                  </a:lnTo>
                  <a:close/>
                </a:path>
              </a:pathLst>
            </a:custGeom>
            <a:blipFill>
              <a:blip r:embed="rId9"/>
              <a:stretch>
                <a:fillRect l="-24086" t="0" r="-23620" b="0"/>
              </a:stretch>
            </a:blipFill>
          </p:spPr>
        </p:sp>
        <p:sp>
          <p:nvSpPr>
            <p:cNvPr name="Freeform 9" id="9"/>
            <p:cNvSpPr/>
            <p:nvPr/>
          </p:nvSpPr>
          <p:spPr>
            <a:xfrm flipH="false" flipV="false" rot="0">
              <a:off x="11525611" y="44731"/>
              <a:ext cx="3015043" cy="1815285"/>
            </a:xfrm>
            <a:custGeom>
              <a:avLst/>
              <a:gdLst/>
              <a:ahLst/>
              <a:cxnLst/>
              <a:rect r="r" b="b" t="t" l="l"/>
              <a:pathLst>
                <a:path h="1815285" w="3015043">
                  <a:moveTo>
                    <a:pt x="0" y="0"/>
                  </a:moveTo>
                  <a:lnTo>
                    <a:pt x="3015043" y="0"/>
                  </a:lnTo>
                  <a:lnTo>
                    <a:pt x="3015043" y="1815285"/>
                  </a:lnTo>
                  <a:lnTo>
                    <a:pt x="0" y="1815285"/>
                  </a:lnTo>
                  <a:lnTo>
                    <a:pt x="0" y="0"/>
                  </a:lnTo>
                  <a:close/>
                </a:path>
              </a:pathLst>
            </a:custGeom>
            <a:blipFill>
              <a:blip r:embed="rId10"/>
              <a:stretch>
                <a:fillRect l="0" t="0" r="0" b="0"/>
              </a:stretch>
            </a:blipFill>
          </p:spPr>
        </p:sp>
      </p:grpSp>
      <p:graphicFrame>
        <p:nvGraphicFramePr>
          <p:cNvPr name="Table 10" id="10"/>
          <p:cNvGraphicFramePr>
            <a:graphicFrameLocks noGrp="true"/>
          </p:cNvGraphicFramePr>
          <p:nvPr/>
        </p:nvGraphicFramePr>
        <p:xfrm>
          <a:off x="1028700" y="2458215"/>
          <a:ext cx="16516350" cy="7267575"/>
        </p:xfrm>
        <a:graphic>
          <a:graphicData uri="http://schemas.openxmlformats.org/drawingml/2006/table">
            <a:tbl>
              <a:tblPr/>
              <a:tblGrid>
                <a:gridCol w="5367344"/>
                <a:gridCol w="11149006"/>
              </a:tblGrid>
              <a:tr h="870196">
                <a:tc gridSpan="2">
                  <a:txBody>
                    <a:bodyPr anchor="t" rtlCol="false"/>
                    <a:lstStyle/>
                    <a:p>
                      <a:pPr algn="l">
                        <a:lnSpc>
                          <a:spcPts val="3079"/>
                        </a:lnSpc>
                        <a:defRPr/>
                      </a:pPr>
                      <a:r>
                        <a:rPr lang="en-US" sz="2199">
                          <a:solidFill>
                            <a:srgbClr val="000000"/>
                          </a:solidFill>
                          <a:latin typeface="Magnolia Script"/>
                        </a:rPr>
                        <a:t>WEB TESTING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Magnolia Script"/>
                        </a:rPr>
                        <a:t>WEB TESTING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70196">
                <a:tc>
                  <a:txBody>
                    <a:bodyPr anchor="t" rtlCol="false"/>
                    <a:lstStyle/>
                    <a:p>
                      <a:pPr algn="l">
                        <a:lnSpc>
                          <a:spcPts val="3079"/>
                        </a:lnSpc>
                        <a:defRPr/>
                      </a:pPr>
                      <a:r>
                        <a:rPr lang="en-US" sz="2199">
                          <a:solidFill>
                            <a:srgbClr val="000000"/>
                          </a:solidFill>
                          <a:latin typeface="Magnolia Script"/>
                        </a:rPr>
                        <a:t>Feature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Product Description of Features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70196">
                <a:tc>
                  <a:txBody>
                    <a:bodyPr anchor="t" rtlCol="false"/>
                    <a:lstStyle/>
                    <a:p>
                      <a:pPr algn="l">
                        <a:lnSpc>
                          <a:spcPts val="3079"/>
                        </a:lnSpc>
                        <a:defRPr/>
                      </a:pPr>
                      <a:r>
                        <a:rPr lang="en-US" sz="2199">
                          <a:solidFill>
                            <a:srgbClr val="000000"/>
                          </a:solidFill>
                          <a:latin typeface="Magnolia Script"/>
                        </a:rPr>
                        <a:t>Register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melakukan register dengan data yang valid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62263">
                <a:tc>
                  <a:txBody>
                    <a:bodyPr anchor="t" rtlCol="false"/>
                    <a:lstStyle/>
                    <a:p>
                      <a:pPr algn="l">
                        <a:lnSpc>
                          <a:spcPts val="3079"/>
                        </a:lnSpc>
                        <a:defRPr/>
                      </a:pPr>
                      <a:r>
                        <a:rPr lang="en-US" sz="2199">
                          <a:solidFill>
                            <a:srgbClr val="000000"/>
                          </a:solidFill>
                          <a:latin typeface="Magnolia Script"/>
                        </a:rPr>
                        <a:t>Login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melakukan login dengan akun yang telah diregister sebelumnya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70196">
                <a:tc>
                  <a:txBody>
                    <a:bodyPr anchor="t" rtlCol="false"/>
                    <a:lstStyle/>
                    <a:p>
                      <a:pPr algn="l">
                        <a:lnSpc>
                          <a:spcPts val="3079"/>
                        </a:lnSpc>
                        <a:defRPr/>
                      </a:pPr>
                      <a:r>
                        <a:rPr lang="en-US" sz="2199">
                          <a:solidFill>
                            <a:srgbClr val="000000"/>
                          </a:solidFill>
                          <a:latin typeface="Magnolia Script"/>
                        </a:rPr>
                        <a:t>Logout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keluar dari akun yang telah login sebelumnya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62263">
                <a:tc>
                  <a:txBody>
                    <a:bodyPr anchor="t" rtlCol="false"/>
                    <a:lstStyle/>
                    <a:p>
                      <a:pPr algn="l">
                        <a:lnSpc>
                          <a:spcPts val="3079"/>
                        </a:lnSpc>
                        <a:defRPr/>
                      </a:pPr>
                      <a:r>
                        <a:rPr lang="en-US" sz="2199">
                          <a:solidFill>
                            <a:srgbClr val="000000"/>
                          </a:solidFill>
                          <a:latin typeface="Magnolia Script"/>
                        </a:rPr>
                        <a:t>Product (Category dan Ratings)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melihat produk yang tersedia, memilih produk sesuai kategori, serta dapat memberikan penilaian terdapat product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62263">
                <a:tc>
                  <a:txBody>
                    <a:bodyPr anchor="t" rtlCol="false"/>
                    <a:lstStyle/>
                    <a:p>
                      <a:pPr algn="l">
                        <a:lnSpc>
                          <a:spcPts val="3079"/>
                        </a:lnSpc>
                        <a:defRPr/>
                      </a:pPr>
                      <a:r>
                        <a:rPr lang="en-US" sz="2199">
                          <a:solidFill>
                            <a:srgbClr val="000000"/>
                          </a:solidFill>
                          <a:latin typeface="Magnolia Script"/>
                        </a:rPr>
                        <a:t>Transaction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melakukan transaksi pembelian produk serta dapat melihat riwayat transaksi yang dilakukan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083460">
            <a:off x="-3142994" y="-1355210"/>
            <a:ext cx="6285988" cy="6326165"/>
          </a:xfrm>
          <a:custGeom>
            <a:avLst/>
            <a:gdLst/>
            <a:ahLst/>
            <a:cxnLst/>
            <a:rect r="r" b="b" t="t" l="l"/>
            <a:pathLst>
              <a:path h="6326165" w="6285988">
                <a:moveTo>
                  <a:pt x="0" y="0"/>
                </a:moveTo>
                <a:lnTo>
                  <a:pt x="6285988" y="0"/>
                </a:lnTo>
                <a:lnTo>
                  <a:pt x="6285988" y="6326166"/>
                </a:lnTo>
                <a:lnTo>
                  <a:pt x="0" y="6326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05420">
            <a:off x="-821635" y="-2980713"/>
            <a:ext cx="5923564" cy="5961426"/>
          </a:xfrm>
          <a:custGeom>
            <a:avLst/>
            <a:gdLst/>
            <a:ahLst/>
            <a:cxnLst/>
            <a:rect r="r" b="b" t="t" l="l"/>
            <a:pathLst>
              <a:path h="5961426" w="5923564">
                <a:moveTo>
                  <a:pt x="0" y="0"/>
                </a:moveTo>
                <a:lnTo>
                  <a:pt x="5923565" y="0"/>
                </a:lnTo>
                <a:lnTo>
                  <a:pt x="5923565" y="5961426"/>
                </a:lnTo>
                <a:lnTo>
                  <a:pt x="0" y="5961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98329">
            <a:off x="16102830" y="7806580"/>
            <a:ext cx="2000734" cy="2903439"/>
          </a:xfrm>
          <a:custGeom>
            <a:avLst/>
            <a:gdLst/>
            <a:ahLst/>
            <a:cxnLst/>
            <a:rect r="r" b="b" t="t" l="l"/>
            <a:pathLst>
              <a:path h="2903439" w="2000734">
                <a:moveTo>
                  <a:pt x="0" y="0"/>
                </a:moveTo>
                <a:lnTo>
                  <a:pt x="2000734" y="0"/>
                </a:lnTo>
                <a:lnTo>
                  <a:pt x="2000734" y="2903440"/>
                </a:lnTo>
                <a:lnTo>
                  <a:pt x="0" y="2903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140147" y="0"/>
            <a:ext cx="14007705" cy="2383437"/>
            <a:chOff x="0" y="0"/>
            <a:chExt cx="18676940" cy="3177916"/>
          </a:xfrm>
        </p:grpSpPr>
        <p:sp>
          <p:nvSpPr>
            <p:cNvPr name="TextBox 6" id="6"/>
            <p:cNvSpPr txBox="true"/>
            <p:nvPr/>
          </p:nvSpPr>
          <p:spPr>
            <a:xfrm rot="0">
              <a:off x="0" y="1949191"/>
              <a:ext cx="18676940" cy="1228725"/>
            </a:xfrm>
            <a:prstGeom prst="rect">
              <a:avLst/>
            </a:prstGeom>
          </p:spPr>
          <p:txBody>
            <a:bodyPr anchor="t" rtlCol="false" tIns="0" lIns="0" bIns="0" rIns="0">
              <a:spAutoFit/>
            </a:bodyPr>
            <a:lstStyle/>
            <a:p>
              <a:pPr algn="ctr">
                <a:lnSpc>
                  <a:spcPts val="7200"/>
                </a:lnSpc>
              </a:pPr>
              <a:r>
                <a:rPr lang="en-US" sz="6000">
                  <a:solidFill>
                    <a:srgbClr val="343434"/>
                  </a:solidFill>
                  <a:latin typeface="Magnolia Script Bold"/>
                </a:rPr>
                <a:t>Minumum Variable Product - MVP</a:t>
              </a:r>
            </a:p>
          </p:txBody>
        </p:sp>
        <p:sp>
          <p:nvSpPr>
            <p:cNvPr name="Freeform 7" id="7"/>
            <p:cNvSpPr/>
            <p:nvPr/>
          </p:nvSpPr>
          <p:spPr>
            <a:xfrm flipH="false" flipV="false" rot="0">
              <a:off x="4136287" y="0"/>
              <a:ext cx="3853321" cy="2084583"/>
            </a:xfrm>
            <a:custGeom>
              <a:avLst/>
              <a:gdLst/>
              <a:ahLst/>
              <a:cxnLst/>
              <a:rect r="r" b="b" t="t" l="l"/>
              <a:pathLst>
                <a:path h="2084583" w="3853321">
                  <a:moveTo>
                    <a:pt x="0" y="0"/>
                  </a:moveTo>
                  <a:lnTo>
                    <a:pt x="3853320" y="0"/>
                  </a:lnTo>
                  <a:lnTo>
                    <a:pt x="3853320" y="2084583"/>
                  </a:lnTo>
                  <a:lnTo>
                    <a:pt x="0" y="2084583"/>
                  </a:lnTo>
                  <a:lnTo>
                    <a:pt x="0" y="0"/>
                  </a:lnTo>
                  <a:close/>
                </a:path>
              </a:pathLst>
            </a:custGeom>
            <a:blipFill>
              <a:blip r:embed="rId8"/>
              <a:stretch>
                <a:fillRect l="0" t="0" r="0" b="0"/>
              </a:stretch>
            </a:blipFill>
          </p:spPr>
        </p:sp>
        <p:sp>
          <p:nvSpPr>
            <p:cNvPr name="Freeform 8" id="8"/>
            <p:cNvSpPr/>
            <p:nvPr/>
          </p:nvSpPr>
          <p:spPr>
            <a:xfrm flipH="false" flipV="false" rot="0">
              <a:off x="7989607" y="125868"/>
              <a:ext cx="3536004" cy="1832848"/>
            </a:xfrm>
            <a:custGeom>
              <a:avLst/>
              <a:gdLst/>
              <a:ahLst/>
              <a:cxnLst/>
              <a:rect r="r" b="b" t="t" l="l"/>
              <a:pathLst>
                <a:path h="1832848" w="3536004">
                  <a:moveTo>
                    <a:pt x="0" y="0"/>
                  </a:moveTo>
                  <a:lnTo>
                    <a:pt x="3536004" y="0"/>
                  </a:lnTo>
                  <a:lnTo>
                    <a:pt x="3536004" y="1832848"/>
                  </a:lnTo>
                  <a:lnTo>
                    <a:pt x="0" y="1832848"/>
                  </a:lnTo>
                  <a:lnTo>
                    <a:pt x="0" y="0"/>
                  </a:lnTo>
                  <a:close/>
                </a:path>
              </a:pathLst>
            </a:custGeom>
            <a:blipFill>
              <a:blip r:embed="rId9"/>
              <a:stretch>
                <a:fillRect l="-24086" t="0" r="-23620" b="0"/>
              </a:stretch>
            </a:blipFill>
          </p:spPr>
        </p:sp>
        <p:sp>
          <p:nvSpPr>
            <p:cNvPr name="Freeform 9" id="9"/>
            <p:cNvSpPr/>
            <p:nvPr/>
          </p:nvSpPr>
          <p:spPr>
            <a:xfrm flipH="false" flipV="false" rot="0">
              <a:off x="11525611" y="44731"/>
              <a:ext cx="3015043" cy="1815285"/>
            </a:xfrm>
            <a:custGeom>
              <a:avLst/>
              <a:gdLst/>
              <a:ahLst/>
              <a:cxnLst/>
              <a:rect r="r" b="b" t="t" l="l"/>
              <a:pathLst>
                <a:path h="1815285" w="3015043">
                  <a:moveTo>
                    <a:pt x="0" y="0"/>
                  </a:moveTo>
                  <a:lnTo>
                    <a:pt x="3015043" y="0"/>
                  </a:lnTo>
                  <a:lnTo>
                    <a:pt x="3015043" y="1815285"/>
                  </a:lnTo>
                  <a:lnTo>
                    <a:pt x="0" y="1815285"/>
                  </a:lnTo>
                  <a:lnTo>
                    <a:pt x="0" y="0"/>
                  </a:lnTo>
                  <a:close/>
                </a:path>
              </a:pathLst>
            </a:custGeom>
            <a:blipFill>
              <a:blip r:embed="rId10"/>
              <a:stretch>
                <a:fillRect l="0" t="0" r="0" b="0"/>
              </a:stretch>
            </a:blipFill>
          </p:spPr>
        </p:sp>
      </p:grpSp>
      <p:graphicFrame>
        <p:nvGraphicFramePr>
          <p:cNvPr name="Table 10" id="10"/>
          <p:cNvGraphicFramePr>
            <a:graphicFrameLocks noGrp="true"/>
          </p:cNvGraphicFramePr>
          <p:nvPr/>
        </p:nvGraphicFramePr>
        <p:xfrm>
          <a:off x="1441549" y="3419641"/>
          <a:ext cx="15404903" cy="5143500"/>
        </p:xfrm>
        <a:graphic>
          <a:graphicData uri="http://schemas.openxmlformats.org/drawingml/2006/table">
            <a:tbl>
              <a:tblPr/>
              <a:tblGrid>
                <a:gridCol w="5006155"/>
                <a:gridCol w="10398747"/>
              </a:tblGrid>
              <a:tr h="871617">
                <a:tc gridSpan="2">
                  <a:txBody>
                    <a:bodyPr anchor="t" rtlCol="false"/>
                    <a:lstStyle/>
                    <a:p>
                      <a:pPr algn="l">
                        <a:lnSpc>
                          <a:spcPts val="3079"/>
                        </a:lnSpc>
                        <a:defRPr/>
                      </a:pPr>
                      <a:r>
                        <a:rPr lang="en-US" sz="2199">
                          <a:solidFill>
                            <a:srgbClr val="000000"/>
                          </a:solidFill>
                          <a:latin typeface="Magnolia Script"/>
                        </a:rPr>
                        <a:t>Mobile Testing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lnSpc>
                          <a:spcPts val="3079"/>
                        </a:lnSpc>
                        <a:defRPr/>
                      </a:pPr>
                      <a:r>
                        <a:rPr lang="en-US" sz="2199">
                          <a:solidFill>
                            <a:srgbClr val="000000"/>
                          </a:solidFill>
                          <a:latin typeface="Magnolia Script"/>
                        </a:rPr>
                        <a:t>Mobile Testing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71617">
                <a:tc>
                  <a:txBody>
                    <a:bodyPr anchor="t" rtlCol="false"/>
                    <a:lstStyle/>
                    <a:p>
                      <a:pPr algn="l">
                        <a:lnSpc>
                          <a:spcPts val="3079"/>
                        </a:lnSpc>
                        <a:defRPr/>
                      </a:pPr>
                      <a:r>
                        <a:rPr lang="en-US" sz="2199">
                          <a:solidFill>
                            <a:srgbClr val="000000"/>
                          </a:solidFill>
                          <a:latin typeface="Magnolia Script"/>
                        </a:rPr>
                        <a:t>Feature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Product Description of Features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64324">
                <a:tc>
                  <a:txBody>
                    <a:bodyPr anchor="t" rtlCol="false"/>
                    <a:lstStyle/>
                    <a:p>
                      <a:pPr algn="l">
                        <a:lnSpc>
                          <a:spcPts val="3079"/>
                        </a:lnSpc>
                        <a:defRPr/>
                      </a:pPr>
                      <a:r>
                        <a:rPr lang="en-US" sz="2199">
                          <a:solidFill>
                            <a:srgbClr val="000000"/>
                          </a:solidFill>
                          <a:latin typeface="Magnolia Script"/>
                        </a:rPr>
                        <a:t>Add Item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menambahkan item pada list shooping dengan data yang valid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64324">
                <a:tc>
                  <a:txBody>
                    <a:bodyPr anchor="t" rtlCol="false"/>
                    <a:lstStyle/>
                    <a:p>
                      <a:pPr algn="l">
                        <a:lnSpc>
                          <a:spcPts val="3079"/>
                        </a:lnSpc>
                        <a:defRPr/>
                      </a:pPr>
                      <a:r>
                        <a:rPr lang="en-US" sz="2199">
                          <a:solidFill>
                            <a:srgbClr val="000000"/>
                          </a:solidFill>
                          <a:latin typeface="Magnolia Script"/>
                        </a:rPr>
                        <a:t>Reset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melakukan reset  item sebelum di tambahkan ke list shooping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71617">
                <a:tc>
                  <a:txBody>
                    <a:bodyPr anchor="t" rtlCol="false"/>
                    <a:lstStyle/>
                    <a:p>
                      <a:pPr algn="l">
                        <a:lnSpc>
                          <a:spcPts val="3079"/>
                        </a:lnSpc>
                        <a:defRPr/>
                      </a:pPr>
                      <a:r>
                        <a:rPr lang="en-US" sz="2199">
                          <a:solidFill>
                            <a:srgbClr val="000000"/>
                          </a:solidFill>
                          <a:latin typeface="Magnolia Script"/>
                        </a:rPr>
                        <a:t>Delete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Magnolia Script"/>
                        </a:rPr>
                        <a:t>Memverifikasi bahwa pengguna dapat menghapus item yang telah ditambahkan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679465">
            <a:off x="11607224" y="-1104636"/>
            <a:ext cx="13361552" cy="12496271"/>
          </a:xfrm>
          <a:custGeom>
            <a:avLst/>
            <a:gdLst/>
            <a:ahLst/>
            <a:cxnLst/>
            <a:rect r="r" b="b" t="t" l="l"/>
            <a:pathLst>
              <a:path h="12496271" w="13361552">
                <a:moveTo>
                  <a:pt x="0" y="0"/>
                </a:moveTo>
                <a:lnTo>
                  <a:pt x="13361552" y="0"/>
                </a:lnTo>
                <a:lnTo>
                  <a:pt x="13361552" y="12496272"/>
                </a:lnTo>
                <a:lnTo>
                  <a:pt x="0" y="12496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25631">
            <a:off x="14502358" y="-1093746"/>
            <a:ext cx="5134469" cy="4801966"/>
          </a:xfrm>
          <a:custGeom>
            <a:avLst/>
            <a:gdLst/>
            <a:ahLst/>
            <a:cxnLst/>
            <a:rect r="r" b="b" t="t" l="l"/>
            <a:pathLst>
              <a:path h="4801966" w="5134469">
                <a:moveTo>
                  <a:pt x="0" y="0"/>
                </a:moveTo>
                <a:lnTo>
                  <a:pt x="5134469" y="0"/>
                </a:lnTo>
                <a:lnTo>
                  <a:pt x="5134469" y="4801966"/>
                </a:lnTo>
                <a:lnTo>
                  <a:pt x="0" y="480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3167773">
            <a:off x="15186445" y="6715921"/>
            <a:ext cx="4961277" cy="4639990"/>
          </a:xfrm>
          <a:custGeom>
            <a:avLst/>
            <a:gdLst/>
            <a:ahLst/>
            <a:cxnLst/>
            <a:rect r="r" b="b" t="t" l="l"/>
            <a:pathLst>
              <a:path h="4639990" w="4961277">
                <a:moveTo>
                  <a:pt x="4961278" y="0"/>
                </a:moveTo>
                <a:lnTo>
                  <a:pt x="0" y="0"/>
                </a:lnTo>
                <a:lnTo>
                  <a:pt x="0" y="4639989"/>
                </a:lnTo>
                <a:lnTo>
                  <a:pt x="4961278" y="4639989"/>
                </a:lnTo>
                <a:lnTo>
                  <a:pt x="496127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407463" y="1604063"/>
            <a:ext cx="6259621" cy="8106519"/>
          </a:xfrm>
          <a:custGeom>
            <a:avLst/>
            <a:gdLst/>
            <a:ahLst/>
            <a:cxnLst/>
            <a:rect r="r" b="b" t="t" l="l"/>
            <a:pathLst>
              <a:path h="8106519" w="6259621">
                <a:moveTo>
                  <a:pt x="0" y="0"/>
                </a:moveTo>
                <a:lnTo>
                  <a:pt x="6259621" y="0"/>
                </a:lnTo>
                <a:lnTo>
                  <a:pt x="6259621" y="8106520"/>
                </a:lnTo>
                <a:lnTo>
                  <a:pt x="0" y="8106520"/>
                </a:lnTo>
                <a:lnTo>
                  <a:pt x="0" y="0"/>
                </a:lnTo>
                <a:close/>
              </a:path>
            </a:pathLst>
          </a:custGeom>
          <a:blipFill>
            <a:blip r:embed="rId6"/>
            <a:stretch>
              <a:fillRect l="0" t="0" r="0" b="0"/>
            </a:stretch>
          </a:blipFill>
        </p:spPr>
      </p:sp>
      <p:sp>
        <p:nvSpPr>
          <p:cNvPr name="TextBox 6" id="6"/>
          <p:cNvSpPr txBox="true"/>
          <p:nvPr/>
        </p:nvSpPr>
        <p:spPr>
          <a:xfrm rot="0">
            <a:off x="1767650" y="2266731"/>
            <a:ext cx="4714355" cy="1047750"/>
          </a:xfrm>
          <a:prstGeom prst="rect">
            <a:avLst/>
          </a:prstGeom>
        </p:spPr>
        <p:txBody>
          <a:bodyPr anchor="t" rtlCol="false" tIns="0" lIns="0" bIns="0" rIns="0">
            <a:spAutoFit/>
          </a:bodyPr>
          <a:lstStyle/>
          <a:p>
            <a:pPr>
              <a:lnSpc>
                <a:spcPts val="8399"/>
              </a:lnSpc>
            </a:pPr>
            <a:r>
              <a:rPr lang="en-US" sz="6999">
                <a:solidFill>
                  <a:srgbClr val="343434"/>
                </a:solidFill>
                <a:latin typeface="Magnolia Script Bold"/>
              </a:rPr>
              <a:t>Test Plan</a:t>
            </a:r>
          </a:p>
        </p:txBody>
      </p:sp>
      <p:sp>
        <p:nvSpPr>
          <p:cNvPr name="TextBox 7" id="7"/>
          <p:cNvSpPr txBox="true"/>
          <p:nvPr/>
        </p:nvSpPr>
        <p:spPr>
          <a:xfrm rot="0">
            <a:off x="1767650" y="3705006"/>
            <a:ext cx="9036253" cy="4248150"/>
          </a:xfrm>
          <a:prstGeom prst="rect">
            <a:avLst/>
          </a:prstGeom>
        </p:spPr>
        <p:txBody>
          <a:bodyPr anchor="t" rtlCol="false" tIns="0" lIns="0" bIns="0" rIns="0">
            <a:spAutoFit/>
          </a:bodyPr>
          <a:lstStyle/>
          <a:p>
            <a:pPr algn="just">
              <a:lnSpc>
                <a:spcPts val="4200"/>
              </a:lnSpc>
            </a:pPr>
            <a:r>
              <a:rPr lang="en-US" sz="3000">
                <a:solidFill>
                  <a:srgbClr val="343434"/>
                </a:solidFill>
                <a:latin typeface="Open Sans"/>
              </a:rPr>
              <a:t>Test plan merupakan  perencanaan terstruktur dalam sebuah pengujian perangkat lunak, yang dibuat dengan tujuan menjadikan sebagai acuan dalam proses pengujian. Dokumen ini menjelaskan ruang lingkup dan aktivitas yang terlibat dalam pengujian untuk memastikan produk perangkat lunak sesuai dengan persyaratan.</a:t>
            </a:r>
          </a:p>
        </p:txBody>
      </p:sp>
      <p:sp>
        <p:nvSpPr>
          <p:cNvPr name="Freeform 8" id="8"/>
          <p:cNvSpPr/>
          <p:nvPr/>
        </p:nvSpPr>
        <p:spPr>
          <a:xfrm flipH="false" flipV="false" rot="0">
            <a:off x="3196857" y="246981"/>
            <a:ext cx="2889990" cy="1563437"/>
          </a:xfrm>
          <a:custGeom>
            <a:avLst/>
            <a:gdLst/>
            <a:ahLst/>
            <a:cxnLst/>
            <a:rect r="r" b="b" t="t" l="l"/>
            <a:pathLst>
              <a:path h="1563437" w="2889990">
                <a:moveTo>
                  <a:pt x="0" y="0"/>
                </a:moveTo>
                <a:lnTo>
                  <a:pt x="2889990" y="0"/>
                </a:lnTo>
                <a:lnTo>
                  <a:pt x="2889990" y="1563438"/>
                </a:lnTo>
                <a:lnTo>
                  <a:pt x="0" y="1563438"/>
                </a:lnTo>
                <a:lnTo>
                  <a:pt x="0" y="0"/>
                </a:lnTo>
                <a:close/>
              </a:path>
            </a:pathLst>
          </a:custGeom>
          <a:blipFill>
            <a:blip r:embed="rId7"/>
            <a:stretch>
              <a:fillRect l="0" t="0" r="0" b="0"/>
            </a:stretch>
          </a:blipFill>
        </p:spPr>
      </p:sp>
      <p:sp>
        <p:nvSpPr>
          <p:cNvPr name="Freeform 9" id="9"/>
          <p:cNvSpPr/>
          <p:nvPr/>
        </p:nvSpPr>
        <p:spPr>
          <a:xfrm flipH="false" flipV="false" rot="0">
            <a:off x="6086847" y="341382"/>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8"/>
            <a:stretch>
              <a:fillRect l="-24086" t="0" r="-23620" b="0"/>
            </a:stretch>
          </a:blipFill>
        </p:spPr>
      </p:sp>
      <p:sp>
        <p:nvSpPr>
          <p:cNvPr name="Freeform 10" id="10"/>
          <p:cNvSpPr/>
          <p:nvPr/>
        </p:nvSpPr>
        <p:spPr>
          <a:xfrm flipH="false" flipV="false" rot="0">
            <a:off x="8738850" y="280529"/>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9"/>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72179" y="1810419"/>
            <a:ext cx="7372350" cy="1066800"/>
          </a:xfrm>
          <a:prstGeom prst="rect">
            <a:avLst/>
          </a:prstGeom>
        </p:spPr>
        <p:txBody>
          <a:bodyPr anchor="t" rtlCol="false" tIns="0" lIns="0" bIns="0" rIns="0">
            <a:spAutoFit/>
          </a:bodyPr>
          <a:lstStyle/>
          <a:p>
            <a:pPr algn="ctr" marL="0" indent="0" lvl="0">
              <a:lnSpc>
                <a:spcPts val="8400"/>
              </a:lnSpc>
              <a:spcBef>
                <a:spcPct val="0"/>
              </a:spcBef>
            </a:pPr>
            <a:r>
              <a:rPr lang="en-US" sz="7000">
                <a:solidFill>
                  <a:srgbClr val="343434"/>
                </a:solidFill>
                <a:latin typeface="Magnolia Script Bold"/>
              </a:rPr>
              <a:t>Resource System</a:t>
            </a:r>
          </a:p>
        </p:txBody>
      </p:sp>
      <p:sp>
        <p:nvSpPr>
          <p:cNvPr name="TextBox 3" id="3"/>
          <p:cNvSpPr txBox="true"/>
          <p:nvPr/>
        </p:nvSpPr>
        <p:spPr>
          <a:xfrm rot="0">
            <a:off x="2870232" y="7468452"/>
            <a:ext cx="3208295" cy="1019176"/>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Platform API</a:t>
            </a:r>
          </a:p>
          <a:p>
            <a:pPr algn="ctr" marL="0" indent="0" lvl="0">
              <a:lnSpc>
                <a:spcPts val="4199"/>
              </a:lnSpc>
              <a:spcBef>
                <a:spcPct val="0"/>
              </a:spcBef>
            </a:pPr>
            <a:r>
              <a:rPr lang="en-US" sz="2999" u="none">
                <a:solidFill>
                  <a:srgbClr val="343434"/>
                </a:solidFill>
                <a:latin typeface="Open Sans"/>
              </a:rPr>
              <a:t>Alta Shop API</a:t>
            </a:r>
          </a:p>
        </p:txBody>
      </p:sp>
      <p:grpSp>
        <p:nvGrpSpPr>
          <p:cNvPr name="Group 4" id="4"/>
          <p:cNvGrpSpPr/>
          <p:nvPr/>
        </p:nvGrpSpPr>
        <p:grpSpPr>
          <a:xfrm rot="0">
            <a:off x="-3106819" y="6580543"/>
            <a:ext cx="9330467" cy="8792012"/>
            <a:chOff x="0" y="0"/>
            <a:chExt cx="12440623" cy="11722682"/>
          </a:xfrm>
        </p:grpSpPr>
        <p:sp>
          <p:nvSpPr>
            <p:cNvPr name="Freeform 5" id="5"/>
            <p:cNvSpPr/>
            <p:nvPr/>
          </p:nvSpPr>
          <p:spPr>
            <a:xfrm flipH="false" flipV="false" rot="6677900">
              <a:off x="1871044" y="880614"/>
              <a:ext cx="8698535" cy="9961454"/>
            </a:xfrm>
            <a:custGeom>
              <a:avLst/>
              <a:gdLst/>
              <a:ahLst/>
              <a:cxnLst/>
              <a:rect r="r" b="b" t="t" l="l"/>
              <a:pathLst>
                <a:path h="9961454" w="8698535">
                  <a:moveTo>
                    <a:pt x="0" y="0"/>
                  </a:moveTo>
                  <a:lnTo>
                    <a:pt x="8698535" y="0"/>
                  </a:lnTo>
                  <a:lnTo>
                    <a:pt x="8698535" y="9961454"/>
                  </a:lnTo>
                  <a:lnTo>
                    <a:pt x="0" y="9961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394474">
              <a:off x="3254688" y="2302988"/>
              <a:ext cx="7498303" cy="5098846"/>
            </a:xfrm>
            <a:custGeom>
              <a:avLst/>
              <a:gdLst/>
              <a:ahLst/>
              <a:cxnLst/>
              <a:rect r="r" b="b" t="t" l="l"/>
              <a:pathLst>
                <a:path h="5098846" w="7498303">
                  <a:moveTo>
                    <a:pt x="0" y="0"/>
                  </a:moveTo>
                  <a:lnTo>
                    <a:pt x="7498303" y="0"/>
                  </a:lnTo>
                  <a:lnTo>
                    <a:pt x="7498303" y="5098846"/>
                  </a:lnTo>
                  <a:lnTo>
                    <a:pt x="0" y="5098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10513513">
            <a:off x="13069690" y="-4305679"/>
            <a:ext cx="9330467" cy="8792012"/>
            <a:chOff x="0" y="0"/>
            <a:chExt cx="12440623" cy="11722682"/>
          </a:xfrm>
        </p:grpSpPr>
        <p:sp>
          <p:nvSpPr>
            <p:cNvPr name="Freeform 8" id="8"/>
            <p:cNvSpPr/>
            <p:nvPr/>
          </p:nvSpPr>
          <p:spPr>
            <a:xfrm flipH="false" flipV="false" rot="6677900">
              <a:off x="1871044" y="880614"/>
              <a:ext cx="8698535" cy="9961454"/>
            </a:xfrm>
            <a:custGeom>
              <a:avLst/>
              <a:gdLst/>
              <a:ahLst/>
              <a:cxnLst/>
              <a:rect r="r" b="b" t="t" l="l"/>
              <a:pathLst>
                <a:path h="9961454" w="8698535">
                  <a:moveTo>
                    <a:pt x="0" y="0"/>
                  </a:moveTo>
                  <a:lnTo>
                    <a:pt x="8698535" y="0"/>
                  </a:lnTo>
                  <a:lnTo>
                    <a:pt x="8698535" y="9961454"/>
                  </a:lnTo>
                  <a:lnTo>
                    <a:pt x="0" y="9961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394474">
              <a:off x="3254688" y="2302988"/>
              <a:ext cx="7498303" cy="5098846"/>
            </a:xfrm>
            <a:custGeom>
              <a:avLst/>
              <a:gdLst/>
              <a:ahLst/>
              <a:cxnLst/>
              <a:rect r="r" b="b" t="t" l="l"/>
              <a:pathLst>
                <a:path h="5098846" w="7498303">
                  <a:moveTo>
                    <a:pt x="0" y="0"/>
                  </a:moveTo>
                  <a:lnTo>
                    <a:pt x="7498303" y="0"/>
                  </a:lnTo>
                  <a:lnTo>
                    <a:pt x="7498303" y="5098846"/>
                  </a:lnTo>
                  <a:lnTo>
                    <a:pt x="0" y="5098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0" id="10"/>
          <p:cNvSpPr/>
          <p:nvPr/>
        </p:nvSpPr>
        <p:spPr>
          <a:xfrm flipH="false" flipV="false" rot="0">
            <a:off x="7383651" y="3273275"/>
            <a:ext cx="3520698" cy="3740450"/>
          </a:xfrm>
          <a:custGeom>
            <a:avLst/>
            <a:gdLst/>
            <a:ahLst/>
            <a:cxnLst/>
            <a:rect r="r" b="b" t="t" l="l"/>
            <a:pathLst>
              <a:path h="3740450" w="3520698">
                <a:moveTo>
                  <a:pt x="0" y="0"/>
                </a:moveTo>
                <a:lnTo>
                  <a:pt x="3520698" y="0"/>
                </a:lnTo>
                <a:lnTo>
                  <a:pt x="3520698" y="3740450"/>
                </a:lnTo>
                <a:lnTo>
                  <a:pt x="0" y="3740450"/>
                </a:lnTo>
                <a:lnTo>
                  <a:pt x="0" y="0"/>
                </a:lnTo>
                <a:close/>
              </a:path>
            </a:pathLst>
          </a:custGeom>
          <a:blipFill>
            <a:blip r:embed="rId6"/>
            <a:stretch>
              <a:fillRect l="0" t="0" r="0" b="0"/>
            </a:stretch>
          </a:blipFill>
        </p:spPr>
      </p:sp>
      <p:sp>
        <p:nvSpPr>
          <p:cNvPr name="Freeform 11" id="11"/>
          <p:cNvSpPr/>
          <p:nvPr/>
        </p:nvSpPr>
        <p:spPr>
          <a:xfrm flipH="false" flipV="false" rot="0">
            <a:off x="12066399" y="3327934"/>
            <a:ext cx="4135529" cy="3685790"/>
          </a:xfrm>
          <a:custGeom>
            <a:avLst/>
            <a:gdLst/>
            <a:ahLst/>
            <a:cxnLst/>
            <a:rect r="r" b="b" t="t" l="l"/>
            <a:pathLst>
              <a:path h="3685790" w="4135529">
                <a:moveTo>
                  <a:pt x="0" y="0"/>
                </a:moveTo>
                <a:lnTo>
                  <a:pt x="4135529" y="0"/>
                </a:lnTo>
                <a:lnTo>
                  <a:pt x="4135529" y="3685791"/>
                </a:lnTo>
                <a:lnTo>
                  <a:pt x="0" y="36857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727157" y="3519281"/>
            <a:ext cx="3494443" cy="3494443"/>
          </a:xfrm>
          <a:custGeom>
            <a:avLst/>
            <a:gdLst/>
            <a:ahLst/>
            <a:cxnLst/>
            <a:rect r="r" b="b" t="t" l="l"/>
            <a:pathLst>
              <a:path h="3494443" w="3494443">
                <a:moveTo>
                  <a:pt x="0" y="0"/>
                </a:moveTo>
                <a:lnTo>
                  <a:pt x="3494444" y="0"/>
                </a:lnTo>
                <a:lnTo>
                  <a:pt x="3494444" y="3494444"/>
                </a:lnTo>
                <a:lnTo>
                  <a:pt x="0" y="34944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4474379" y="3732089"/>
            <a:ext cx="1351426" cy="1411411"/>
          </a:xfrm>
          <a:custGeom>
            <a:avLst/>
            <a:gdLst/>
            <a:ahLst/>
            <a:cxnLst/>
            <a:rect r="r" b="b" t="t" l="l"/>
            <a:pathLst>
              <a:path h="1411411" w="1351426">
                <a:moveTo>
                  <a:pt x="0" y="0"/>
                </a:moveTo>
                <a:lnTo>
                  <a:pt x="1351427" y="0"/>
                </a:lnTo>
                <a:lnTo>
                  <a:pt x="1351427" y="1411411"/>
                </a:lnTo>
                <a:lnTo>
                  <a:pt x="0" y="14114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7539852" y="7509025"/>
            <a:ext cx="3208295" cy="1019176"/>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Platform Mobile</a:t>
            </a:r>
          </a:p>
          <a:p>
            <a:pPr algn="ctr" marL="0" indent="0" lvl="0">
              <a:lnSpc>
                <a:spcPts val="4199"/>
              </a:lnSpc>
              <a:spcBef>
                <a:spcPct val="0"/>
              </a:spcBef>
            </a:pPr>
            <a:r>
              <a:rPr lang="en-US" sz="2999" u="none">
                <a:solidFill>
                  <a:srgbClr val="343434"/>
                </a:solidFill>
                <a:latin typeface="Open Sans"/>
              </a:rPr>
              <a:t>app-debug.apk</a:t>
            </a:r>
          </a:p>
        </p:txBody>
      </p:sp>
      <p:sp>
        <p:nvSpPr>
          <p:cNvPr name="TextBox 15" id="15"/>
          <p:cNvSpPr txBox="true"/>
          <p:nvPr/>
        </p:nvSpPr>
        <p:spPr>
          <a:xfrm rot="0">
            <a:off x="12530016" y="7468452"/>
            <a:ext cx="3208295" cy="1019176"/>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343434"/>
                </a:solidFill>
                <a:latin typeface="Open Sans Bold"/>
              </a:rPr>
              <a:t>Platform WebUI</a:t>
            </a:r>
          </a:p>
          <a:p>
            <a:pPr algn="ctr" marL="0" indent="0" lvl="0">
              <a:lnSpc>
                <a:spcPts val="4199"/>
              </a:lnSpc>
              <a:spcBef>
                <a:spcPct val="0"/>
              </a:spcBef>
            </a:pPr>
            <a:r>
              <a:rPr lang="en-US" sz="2999" u="none">
                <a:solidFill>
                  <a:srgbClr val="343434"/>
                </a:solidFill>
                <a:latin typeface="Open Sans"/>
              </a:rPr>
              <a:t>Alta Shop</a:t>
            </a:r>
          </a:p>
        </p:txBody>
      </p:sp>
      <p:sp>
        <p:nvSpPr>
          <p:cNvPr name="Freeform 16" id="16"/>
          <p:cNvSpPr/>
          <p:nvPr/>
        </p:nvSpPr>
        <p:spPr>
          <a:xfrm flipH="false" flipV="false" rot="0">
            <a:off x="5242362" y="246981"/>
            <a:ext cx="2889990" cy="1563437"/>
          </a:xfrm>
          <a:custGeom>
            <a:avLst/>
            <a:gdLst/>
            <a:ahLst/>
            <a:cxnLst/>
            <a:rect r="r" b="b" t="t" l="l"/>
            <a:pathLst>
              <a:path h="1563437" w="2889990">
                <a:moveTo>
                  <a:pt x="0" y="0"/>
                </a:moveTo>
                <a:lnTo>
                  <a:pt x="2889991" y="0"/>
                </a:lnTo>
                <a:lnTo>
                  <a:pt x="2889991" y="1563438"/>
                </a:lnTo>
                <a:lnTo>
                  <a:pt x="0" y="1563438"/>
                </a:lnTo>
                <a:lnTo>
                  <a:pt x="0" y="0"/>
                </a:lnTo>
                <a:close/>
              </a:path>
            </a:pathLst>
          </a:custGeom>
          <a:blipFill>
            <a:blip r:embed="rId13"/>
            <a:stretch>
              <a:fillRect l="0" t="0" r="0" b="0"/>
            </a:stretch>
          </a:blipFill>
        </p:spPr>
      </p:sp>
      <p:sp>
        <p:nvSpPr>
          <p:cNvPr name="Freeform 17" id="17"/>
          <p:cNvSpPr/>
          <p:nvPr/>
        </p:nvSpPr>
        <p:spPr>
          <a:xfrm flipH="false" flipV="false" rot="0">
            <a:off x="8132353" y="341382"/>
            <a:ext cx="2652003" cy="1374636"/>
          </a:xfrm>
          <a:custGeom>
            <a:avLst/>
            <a:gdLst/>
            <a:ahLst/>
            <a:cxnLst/>
            <a:rect r="r" b="b" t="t" l="l"/>
            <a:pathLst>
              <a:path h="1374636" w="2652003">
                <a:moveTo>
                  <a:pt x="0" y="0"/>
                </a:moveTo>
                <a:lnTo>
                  <a:pt x="2652003" y="0"/>
                </a:lnTo>
                <a:lnTo>
                  <a:pt x="2652003" y="1374636"/>
                </a:lnTo>
                <a:lnTo>
                  <a:pt x="0" y="1374636"/>
                </a:lnTo>
                <a:lnTo>
                  <a:pt x="0" y="0"/>
                </a:lnTo>
                <a:close/>
              </a:path>
            </a:pathLst>
          </a:custGeom>
          <a:blipFill>
            <a:blip r:embed="rId14"/>
            <a:stretch>
              <a:fillRect l="-24086" t="0" r="-23620" b="0"/>
            </a:stretch>
          </a:blipFill>
        </p:spPr>
      </p:sp>
      <p:sp>
        <p:nvSpPr>
          <p:cNvPr name="Freeform 18" id="18"/>
          <p:cNvSpPr/>
          <p:nvPr/>
        </p:nvSpPr>
        <p:spPr>
          <a:xfrm flipH="false" flipV="false" rot="0">
            <a:off x="10784356" y="280529"/>
            <a:ext cx="2261282" cy="1361464"/>
          </a:xfrm>
          <a:custGeom>
            <a:avLst/>
            <a:gdLst/>
            <a:ahLst/>
            <a:cxnLst/>
            <a:rect r="r" b="b" t="t" l="l"/>
            <a:pathLst>
              <a:path h="1361464" w="2261282">
                <a:moveTo>
                  <a:pt x="0" y="0"/>
                </a:moveTo>
                <a:lnTo>
                  <a:pt x="2261282" y="0"/>
                </a:lnTo>
                <a:lnTo>
                  <a:pt x="2261282" y="1361464"/>
                </a:lnTo>
                <a:lnTo>
                  <a:pt x="0" y="1361464"/>
                </a:lnTo>
                <a:lnTo>
                  <a:pt x="0" y="0"/>
                </a:lnTo>
                <a:close/>
              </a:path>
            </a:pathLst>
          </a:custGeom>
          <a:blipFill>
            <a:blip r:embed="rId15"/>
            <a:stretch>
              <a:fillRect l="0" t="0" r="0"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DAFyuO7oGho</dc:identifier>
  <dcterms:modified xsi:type="dcterms:W3CDTF">2011-08-01T06:04:30Z</dcterms:modified>
  <cp:revision>1</cp:revision>
  <dc:title>Biru Kuning Simpel Abstrak Presentasi Tugas Kelompok</dc:title>
</cp:coreProperties>
</file>